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5143500" cx="9144000"/>
  <p:notesSz cx="6858000" cy="9144000"/>
  <p:embeddedFontLst>
    <p:embeddedFont>
      <p:font typeface="Roboto"/>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6510FA2-A04E-4F4B-8767-9F0ADBD12BF6}">
  <a:tblStyle styleId="{D6510FA2-A04E-4F4B-8767-9F0ADBD12BF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Roboto-boldItalic.fntdata"/><Relationship Id="rId25" Type="http://schemas.openxmlformats.org/officeDocument/2006/relationships/font" Target="fonts/Roboto-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f69e9594f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f69e9594f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f5d8810645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f5d881064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f69e95940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f69e95940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f69e95940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f69e95940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f69e95940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f69e95940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f69e9594f0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f69e9594f0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f6a04de49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f6a04de49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f6a04de49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f6a04de49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f5e7dc94fa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f5e7dc94fa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f69e9594f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f69e9594f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f5e7dc94fa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f5e7dc94fa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f5e7dc94fa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f5e7dc94fa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f5d881064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f5d881064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f5d8810645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f5d8810645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f5d881064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f5d881064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f5d8810645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f5d8810645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www.brielleelementary.my-pto.org" TargetMode="External"/><Relationship Id="rId4" Type="http://schemas.openxmlformats.org/officeDocument/2006/relationships/hyperlink" Target="mailto:kaitlin.keller1@gmail.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3"/>
          <p:cNvSpPr txBox="1"/>
          <p:nvPr>
            <p:ph type="ctrTitle"/>
          </p:nvPr>
        </p:nvSpPr>
        <p:spPr>
          <a:xfrm>
            <a:off x="460950" y="2233825"/>
            <a:ext cx="8222100" cy="93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Brielle PTO Meeting</a:t>
            </a:r>
            <a:endParaRPr/>
          </a:p>
        </p:txBody>
      </p:sp>
      <p:sp>
        <p:nvSpPr>
          <p:cNvPr id="68" name="Google Shape;68;p13"/>
          <p:cNvSpPr txBox="1"/>
          <p:nvPr>
            <p:ph idx="1" type="subTitle"/>
          </p:nvPr>
        </p:nvSpPr>
        <p:spPr>
          <a:xfrm>
            <a:off x="390525" y="3303480"/>
            <a:ext cx="8222100" cy="432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October 6, 2021</a:t>
            </a:r>
            <a:endParaRPr/>
          </a:p>
        </p:txBody>
      </p:sp>
      <p:pic>
        <p:nvPicPr>
          <p:cNvPr id="69" name="Google Shape;69;p13"/>
          <p:cNvPicPr preferRelativeResize="0"/>
          <p:nvPr/>
        </p:nvPicPr>
        <p:blipFill>
          <a:blip r:embed="rId3">
            <a:alphaModFix/>
          </a:blip>
          <a:stretch>
            <a:fillRect/>
          </a:stretch>
        </p:blipFill>
        <p:spPr>
          <a:xfrm>
            <a:off x="3482475" y="237974"/>
            <a:ext cx="1961275" cy="1938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2"/>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lnSpc>
                <a:spcPct val="115000"/>
              </a:lnSpc>
              <a:spcBef>
                <a:spcPts val="1200"/>
              </a:spcBef>
              <a:spcAft>
                <a:spcPts val="1200"/>
              </a:spcAft>
              <a:buNone/>
            </a:pPr>
            <a:r>
              <a:rPr lang="en">
                <a:solidFill>
                  <a:srgbClr val="F1C232"/>
                </a:solidFill>
              </a:rPr>
              <a:t>8th Grade Brielle Day Bake Sale</a:t>
            </a:r>
            <a:endParaRPr>
              <a:solidFill>
                <a:srgbClr val="F1C232"/>
              </a:solidFill>
            </a:endParaRPr>
          </a:p>
        </p:txBody>
      </p:sp>
      <p:sp>
        <p:nvSpPr>
          <p:cNvPr id="130" name="Google Shape;130;p22"/>
          <p:cNvSpPr txBox="1"/>
          <p:nvPr/>
        </p:nvSpPr>
        <p:spPr>
          <a:xfrm>
            <a:off x="183950" y="1966850"/>
            <a:ext cx="4188300" cy="33378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12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Committee Chairs - Steph Frith, Michelle Bellusci, Amanda O’Neil, Tracy Heald and Lilly Smith</a:t>
            </a:r>
            <a:endParaRPr sz="1100">
              <a:solidFill>
                <a:srgbClr val="1155CC"/>
              </a:solidFill>
              <a:latin typeface="Times New Roman"/>
              <a:ea typeface="Times New Roman"/>
              <a:cs typeface="Times New Roman"/>
              <a:sym typeface="Times New Roman"/>
            </a:endParaRPr>
          </a:p>
          <a:p>
            <a:pPr indent="0" lvl="0" marL="914400" rtl="0" algn="l">
              <a:lnSpc>
                <a:spcPct val="115000"/>
              </a:lnSpc>
              <a:spcBef>
                <a:spcPts val="12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914400" rtl="0" algn="l">
              <a:lnSpc>
                <a:spcPct val="115000"/>
              </a:lnSpc>
              <a:spcBef>
                <a:spcPts val="12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Held on September 11</a:t>
            </a:r>
            <a:r>
              <a:rPr baseline="30000" lang="en" sz="1100">
                <a:solidFill>
                  <a:srgbClr val="1155CC"/>
                </a:solidFill>
                <a:latin typeface="Times New Roman"/>
                <a:ea typeface="Times New Roman"/>
                <a:cs typeface="Times New Roman"/>
                <a:sym typeface="Times New Roman"/>
              </a:rPr>
              <a:t>th</a:t>
            </a:r>
            <a:endParaRPr baseline="30000" sz="1100">
              <a:solidFill>
                <a:srgbClr val="1155CC"/>
              </a:solidFill>
              <a:latin typeface="Times New Roman"/>
              <a:ea typeface="Times New Roman"/>
              <a:cs typeface="Times New Roman"/>
              <a:sym typeface="Times New Roman"/>
            </a:endParaRPr>
          </a:p>
          <a:p>
            <a:pPr indent="0" lvl="0" marL="914400" rtl="0" algn="l">
              <a:lnSpc>
                <a:spcPct val="115000"/>
              </a:lnSpc>
              <a:spcBef>
                <a:spcPts val="1200"/>
              </a:spcBef>
              <a:spcAft>
                <a:spcPts val="0"/>
              </a:spcAft>
              <a:buNone/>
            </a:pPr>
            <a:r>
              <a:t/>
            </a:r>
            <a:endParaRPr baseline="30000" sz="1100">
              <a:solidFill>
                <a:srgbClr val="1155CC"/>
              </a:solidFill>
              <a:latin typeface="Times New Roman"/>
              <a:ea typeface="Times New Roman"/>
              <a:cs typeface="Times New Roman"/>
              <a:sym typeface="Times New Roman"/>
            </a:endParaRPr>
          </a:p>
          <a:p>
            <a:pPr indent="-298450" lvl="1" marL="914400" rtl="0" algn="l">
              <a:lnSpc>
                <a:spcPct val="115000"/>
              </a:lnSpc>
              <a:spcBef>
                <a:spcPts val="12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Had an overwhelming amount of donations</a:t>
            </a:r>
            <a:endParaRPr sz="1100">
              <a:solidFill>
                <a:srgbClr val="1155CC"/>
              </a:solidFill>
              <a:latin typeface="Times New Roman"/>
              <a:ea typeface="Times New Roman"/>
              <a:cs typeface="Times New Roman"/>
              <a:sym typeface="Times New Roman"/>
            </a:endParaRPr>
          </a:p>
          <a:p>
            <a:pPr indent="0" lvl="0" marL="914400" rtl="0" algn="l">
              <a:lnSpc>
                <a:spcPct val="115000"/>
              </a:lnSpc>
              <a:spcBef>
                <a:spcPts val="12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914400" rtl="0" algn="l">
              <a:lnSpc>
                <a:spcPct val="115000"/>
              </a:lnSpc>
              <a:spcBef>
                <a:spcPts val="12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Raised over $2300 for the class</a:t>
            </a:r>
            <a:endParaRPr sz="1100">
              <a:solidFill>
                <a:srgbClr val="1155CC"/>
              </a:solidFill>
              <a:latin typeface="Times New Roman"/>
              <a:ea typeface="Times New Roman"/>
              <a:cs typeface="Times New Roman"/>
              <a:sym typeface="Times New Roman"/>
            </a:endParaRPr>
          </a:p>
          <a:p>
            <a:pPr indent="0" lvl="0" marL="914400" rtl="0" algn="l">
              <a:lnSpc>
                <a:spcPct val="115000"/>
              </a:lnSpc>
              <a:spcBef>
                <a:spcPts val="12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914400" rtl="0" algn="l">
              <a:lnSpc>
                <a:spcPct val="115000"/>
              </a:lnSpc>
              <a:spcBef>
                <a:spcPts val="12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Thank you to everyone who donated baked goods!</a:t>
            </a:r>
            <a:endParaRPr sz="1100">
              <a:solidFill>
                <a:srgbClr val="1155CC"/>
              </a:solidFill>
              <a:latin typeface="Times New Roman"/>
              <a:ea typeface="Times New Roman"/>
              <a:cs typeface="Times New Roman"/>
              <a:sym typeface="Times New Roman"/>
            </a:endParaRPr>
          </a:p>
        </p:txBody>
      </p:sp>
      <p:pic>
        <p:nvPicPr>
          <p:cNvPr id="131" name="Google Shape;131;p22"/>
          <p:cNvPicPr preferRelativeResize="0"/>
          <p:nvPr/>
        </p:nvPicPr>
        <p:blipFill>
          <a:blip r:embed="rId3">
            <a:alphaModFix/>
          </a:blip>
          <a:stretch>
            <a:fillRect/>
          </a:stretch>
        </p:blipFill>
        <p:spPr>
          <a:xfrm>
            <a:off x="6501900" y="81125"/>
            <a:ext cx="2642100" cy="2956125"/>
          </a:xfrm>
          <a:prstGeom prst="rect">
            <a:avLst/>
          </a:prstGeom>
          <a:noFill/>
          <a:ln>
            <a:noFill/>
          </a:ln>
        </p:spPr>
      </p:pic>
      <p:pic>
        <p:nvPicPr>
          <p:cNvPr id="132" name="Google Shape;132;p22"/>
          <p:cNvPicPr preferRelativeResize="0"/>
          <p:nvPr/>
        </p:nvPicPr>
        <p:blipFill>
          <a:blip r:embed="rId4">
            <a:alphaModFix/>
          </a:blip>
          <a:stretch>
            <a:fillRect/>
          </a:stretch>
        </p:blipFill>
        <p:spPr>
          <a:xfrm>
            <a:off x="4106110" y="2875675"/>
            <a:ext cx="3053275" cy="2267825"/>
          </a:xfrm>
          <a:prstGeom prst="rect">
            <a:avLst/>
          </a:prstGeom>
          <a:noFill/>
          <a:ln>
            <a:noFill/>
          </a:ln>
        </p:spPr>
      </p:pic>
      <p:pic>
        <p:nvPicPr>
          <p:cNvPr id="133" name="Google Shape;133;p22"/>
          <p:cNvPicPr preferRelativeResize="0"/>
          <p:nvPr/>
        </p:nvPicPr>
        <p:blipFill>
          <a:blip r:embed="rId5">
            <a:alphaModFix/>
          </a:blip>
          <a:stretch>
            <a:fillRect/>
          </a:stretch>
        </p:blipFill>
        <p:spPr>
          <a:xfrm>
            <a:off x="6577638" y="2271050"/>
            <a:ext cx="2490600" cy="1896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3"/>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100"/>
              </a:spcBef>
              <a:spcAft>
                <a:spcPts val="100"/>
              </a:spcAft>
              <a:buNone/>
            </a:pPr>
            <a:r>
              <a:rPr lang="en">
                <a:solidFill>
                  <a:srgbClr val="F1C232"/>
                </a:solidFill>
              </a:rPr>
              <a:t>6th Grade Ice Cream Social</a:t>
            </a:r>
            <a:endParaRPr>
              <a:solidFill>
                <a:srgbClr val="F1C232"/>
              </a:solidFill>
            </a:endParaRPr>
          </a:p>
        </p:txBody>
      </p:sp>
      <p:sp>
        <p:nvSpPr>
          <p:cNvPr id="139" name="Google Shape;139;p23"/>
          <p:cNvSpPr txBox="1"/>
          <p:nvPr/>
        </p:nvSpPr>
        <p:spPr>
          <a:xfrm>
            <a:off x="183950" y="1966850"/>
            <a:ext cx="5539800" cy="1554600"/>
          </a:xfrm>
          <a:prstGeom prst="rect">
            <a:avLst/>
          </a:prstGeom>
          <a:noFill/>
          <a:ln>
            <a:noFill/>
          </a:ln>
        </p:spPr>
        <p:txBody>
          <a:bodyPr anchorCtr="0" anchor="t" bIns="91425" lIns="91425" spcFirstLastPara="1" rIns="91425" wrap="square" tIns="91425">
            <a:spAutoFit/>
          </a:bodyPr>
          <a:lstStyle/>
          <a:p>
            <a:pPr indent="-311150" lvl="0" marL="457200" rtl="0" algn="l">
              <a:spcBef>
                <a:spcPts val="100"/>
              </a:spcBef>
              <a:spcAft>
                <a:spcPts val="0"/>
              </a:spcAft>
              <a:buClr>
                <a:srgbClr val="1155CC"/>
              </a:buClr>
              <a:buSzPts val="1300"/>
              <a:buFont typeface="Times New Roman"/>
              <a:buChar char="●"/>
            </a:pPr>
            <a:r>
              <a:rPr lang="en" sz="1300">
                <a:solidFill>
                  <a:srgbClr val="1155CC"/>
                </a:solidFill>
                <a:latin typeface="Times New Roman"/>
                <a:ea typeface="Times New Roman"/>
                <a:cs typeface="Times New Roman"/>
                <a:sym typeface="Times New Roman"/>
              </a:rPr>
              <a:t>Committee Chairs - </a:t>
            </a:r>
            <a:r>
              <a:rPr lang="en" sz="1300">
                <a:solidFill>
                  <a:srgbClr val="1155CC"/>
                </a:solidFill>
                <a:latin typeface="Times New Roman"/>
                <a:ea typeface="Times New Roman"/>
                <a:cs typeface="Times New Roman"/>
                <a:sym typeface="Times New Roman"/>
              </a:rPr>
              <a:t>Kathy Olson, Lori Giunco</a:t>
            </a:r>
            <a:endParaRPr sz="1300">
              <a:solidFill>
                <a:srgbClr val="1155CC"/>
              </a:solidFill>
              <a:latin typeface="Times New Roman"/>
              <a:ea typeface="Times New Roman"/>
              <a:cs typeface="Times New Roman"/>
              <a:sym typeface="Times New Roman"/>
            </a:endParaRPr>
          </a:p>
          <a:p>
            <a:pPr indent="0" lvl="0" marL="457200" rtl="0" algn="l">
              <a:spcBef>
                <a:spcPts val="100"/>
              </a:spcBef>
              <a:spcAft>
                <a:spcPts val="0"/>
              </a:spcAft>
              <a:buNone/>
            </a:pPr>
            <a:r>
              <a:t/>
            </a:r>
            <a:endParaRPr sz="1100">
              <a:solidFill>
                <a:srgbClr val="1155CC"/>
              </a:solidFill>
              <a:latin typeface="Times New Roman"/>
              <a:ea typeface="Times New Roman"/>
              <a:cs typeface="Times New Roman"/>
              <a:sym typeface="Times New Roman"/>
            </a:endParaRPr>
          </a:p>
          <a:p>
            <a:pPr indent="-304800" lvl="1" marL="914400" rtl="0" algn="l">
              <a:spcBef>
                <a:spcPts val="100"/>
              </a:spcBef>
              <a:spcAft>
                <a:spcPts val="0"/>
              </a:spcAft>
              <a:buClr>
                <a:srgbClr val="1155CC"/>
              </a:buClr>
              <a:buSzPts val="1200"/>
              <a:buFont typeface="Times New Roman"/>
              <a:buChar char="○"/>
            </a:pPr>
            <a:r>
              <a:rPr lang="en" sz="1200">
                <a:solidFill>
                  <a:srgbClr val="1155CC"/>
                </a:solidFill>
                <a:latin typeface="Times New Roman"/>
                <a:ea typeface="Times New Roman"/>
                <a:cs typeface="Times New Roman"/>
                <a:sym typeface="Times New Roman"/>
              </a:rPr>
              <a:t>Ice Cream Pick Up – September 24</a:t>
            </a:r>
            <a:r>
              <a:rPr baseline="30000" lang="en" sz="1200">
                <a:solidFill>
                  <a:srgbClr val="1155CC"/>
                </a:solidFill>
                <a:latin typeface="Times New Roman"/>
                <a:ea typeface="Times New Roman"/>
                <a:cs typeface="Times New Roman"/>
                <a:sym typeface="Times New Roman"/>
              </a:rPr>
              <a:t>th</a:t>
            </a:r>
            <a:endParaRPr baseline="30000" sz="1200">
              <a:solidFill>
                <a:srgbClr val="1155CC"/>
              </a:solidFill>
              <a:latin typeface="Times New Roman"/>
              <a:ea typeface="Times New Roman"/>
              <a:cs typeface="Times New Roman"/>
              <a:sym typeface="Times New Roman"/>
            </a:endParaRPr>
          </a:p>
          <a:p>
            <a:pPr indent="0" lvl="0" marL="0" rtl="0" algn="l">
              <a:spcBef>
                <a:spcPts val="100"/>
              </a:spcBef>
              <a:spcAft>
                <a:spcPts val="0"/>
              </a:spcAft>
              <a:buNone/>
            </a:pPr>
            <a:r>
              <a:t/>
            </a:r>
            <a:endParaRPr baseline="30000" sz="1200">
              <a:solidFill>
                <a:srgbClr val="1155CC"/>
              </a:solidFill>
              <a:latin typeface="Times New Roman"/>
              <a:ea typeface="Times New Roman"/>
              <a:cs typeface="Times New Roman"/>
              <a:sym typeface="Times New Roman"/>
            </a:endParaRPr>
          </a:p>
          <a:p>
            <a:pPr indent="-304800" lvl="1" marL="914400" rtl="0" algn="l">
              <a:spcBef>
                <a:spcPts val="100"/>
              </a:spcBef>
              <a:spcAft>
                <a:spcPts val="0"/>
              </a:spcAft>
              <a:buClr>
                <a:srgbClr val="1155CC"/>
              </a:buClr>
              <a:buSzPts val="1200"/>
              <a:buFont typeface="Times New Roman"/>
              <a:buChar char="○"/>
            </a:pPr>
            <a:r>
              <a:rPr lang="en" sz="1200">
                <a:solidFill>
                  <a:srgbClr val="1155CC"/>
                </a:solidFill>
                <a:latin typeface="Times New Roman"/>
                <a:ea typeface="Times New Roman"/>
                <a:cs typeface="Times New Roman"/>
                <a:sym typeface="Times New Roman"/>
              </a:rPr>
              <a:t>A total of 42 kits ordered</a:t>
            </a:r>
            <a:endParaRPr sz="1200">
              <a:solidFill>
                <a:srgbClr val="1155CC"/>
              </a:solidFill>
              <a:latin typeface="Times New Roman"/>
              <a:ea typeface="Times New Roman"/>
              <a:cs typeface="Times New Roman"/>
              <a:sym typeface="Times New Roman"/>
            </a:endParaRPr>
          </a:p>
          <a:p>
            <a:pPr indent="0" lvl="0" marL="914400" rtl="0" algn="l">
              <a:spcBef>
                <a:spcPts val="100"/>
              </a:spcBef>
              <a:spcAft>
                <a:spcPts val="0"/>
              </a:spcAft>
              <a:buNone/>
            </a:pPr>
            <a:r>
              <a:t/>
            </a:r>
            <a:endParaRPr sz="1200">
              <a:solidFill>
                <a:srgbClr val="1155CC"/>
              </a:solidFill>
              <a:latin typeface="Times New Roman"/>
              <a:ea typeface="Times New Roman"/>
              <a:cs typeface="Times New Roman"/>
              <a:sym typeface="Times New Roman"/>
            </a:endParaRPr>
          </a:p>
          <a:p>
            <a:pPr indent="-304800" lvl="1" marL="914400" rtl="0" algn="l">
              <a:spcBef>
                <a:spcPts val="100"/>
              </a:spcBef>
              <a:spcAft>
                <a:spcPts val="100"/>
              </a:spcAft>
              <a:buClr>
                <a:srgbClr val="1155CC"/>
              </a:buClr>
              <a:buSzPts val="1200"/>
              <a:buFont typeface="Times New Roman"/>
              <a:buChar char="○"/>
            </a:pPr>
            <a:r>
              <a:rPr lang="en" sz="1200">
                <a:solidFill>
                  <a:srgbClr val="1155CC"/>
                </a:solidFill>
                <a:latin typeface="Times New Roman"/>
                <a:ea typeface="Times New Roman"/>
                <a:cs typeface="Times New Roman"/>
                <a:sym typeface="Times New Roman"/>
              </a:rPr>
              <a:t>Raised $252 for the 6</a:t>
            </a:r>
            <a:r>
              <a:rPr baseline="30000" lang="en" sz="1200">
                <a:solidFill>
                  <a:srgbClr val="1155CC"/>
                </a:solidFill>
                <a:latin typeface="Times New Roman"/>
                <a:ea typeface="Times New Roman"/>
                <a:cs typeface="Times New Roman"/>
                <a:sym typeface="Times New Roman"/>
              </a:rPr>
              <a:t>th</a:t>
            </a:r>
            <a:r>
              <a:rPr lang="en" sz="1200">
                <a:solidFill>
                  <a:srgbClr val="1155CC"/>
                </a:solidFill>
                <a:latin typeface="Times New Roman"/>
                <a:ea typeface="Times New Roman"/>
                <a:cs typeface="Times New Roman"/>
                <a:sym typeface="Times New Roman"/>
              </a:rPr>
              <a:t> grade class</a:t>
            </a:r>
            <a:endParaRPr sz="1200">
              <a:solidFill>
                <a:srgbClr val="1155CC"/>
              </a:solidFill>
              <a:latin typeface="Times New Roman"/>
              <a:ea typeface="Times New Roman"/>
              <a:cs typeface="Times New Roman"/>
              <a:sym typeface="Times New Roman"/>
            </a:endParaRPr>
          </a:p>
        </p:txBody>
      </p:sp>
      <p:pic>
        <p:nvPicPr>
          <p:cNvPr id="140" name="Google Shape;140;p23"/>
          <p:cNvPicPr preferRelativeResize="0"/>
          <p:nvPr/>
        </p:nvPicPr>
        <p:blipFill>
          <a:blip r:embed="rId3">
            <a:alphaModFix/>
          </a:blip>
          <a:stretch>
            <a:fillRect/>
          </a:stretch>
        </p:blipFill>
        <p:spPr>
          <a:xfrm>
            <a:off x="5570750" y="0"/>
            <a:ext cx="3573250" cy="5047699"/>
          </a:xfrm>
          <a:prstGeom prst="rect">
            <a:avLst/>
          </a:prstGeom>
          <a:noFill/>
          <a:ln>
            <a:noFill/>
          </a:ln>
        </p:spPr>
      </p:pic>
      <p:pic>
        <p:nvPicPr>
          <p:cNvPr id="141" name="Google Shape;141;p23"/>
          <p:cNvPicPr preferRelativeResize="0"/>
          <p:nvPr/>
        </p:nvPicPr>
        <p:blipFill>
          <a:blip r:embed="rId4">
            <a:alphaModFix/>
          </a:blip>
          <a:stretch>
            <a:fillRect/>
          </a:stretch>
        </p:blipFill>
        <p:spPr>
          <a:xfrm>
            <a:off x="183950" y="3587000"/>
            <a:ext cx="1556500" cy="1556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4"/>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100"/>
              </a:spcBef>
              <a:spcAft>
                <a:spcPts val="100"/>
              </a:spcAft>
              <a:buNone/>
            </a:pPr>
            <a:r>
              <a:rPr lang="en">
                <a:solidFill>
                  <a:srgbClr val="F1C232"/>
                </a:solidFill>
              </a:rPr>
              <a:t>School Store</a:t>
            </a:r>
            <a:endParaRPr>
              <a:solidFill>
                <a:srgbClr val="F1C232"/>
              </a:solidFill>
            </a:endParaRPr>
          </a:p>
        </p:txBody>
      </p:sp>
      <p:sp>
        <p:nvSpPr>
          <p:cNvPr id="147" name="Google Shape;147;p24"/>
          <p:cNvSpPr txBox="1"/>
          <p:nvPr/>
        </p:nvSpPr>
        <p:spPr>
          <a:xfrm>
            <a:off x="183950" y="1966850"/>
            <a:ext cx="4188300" cy="1980600"/>
          </a:xfrm>
          <a:prstGeom prst="rect">
            <a:avLst/>
          </a:prstGeom>
          <a:noFill/>
          <a:ln>
            <a:noFill/>
          </a:ln>
        </p:spPr>
        <p:txBody>
          <a:bodyPr anchorCtr="0" anchor="t" bIns="91425" lIns="91425" spcFirstLastPara="1" rIns="91425" wrap="square" tIns="91425">
            <a:spAutoFit/>
          </a:bodyPr>
          <a:lstStyle/>
          <a:p>
            <a:pPr indent="-298450" lvl="0" marL="457200" rtl="0" algn="l">
              <a:spcBef>
                <a:spcPts val="1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Committee Chair - Tricia Callahan</a:t>
            </a:r>
            <a:endParaRPr sz="1100">
              <a:solidFill>
                <a:srgbClr val="1155CC"/>
              </a:solidFill>
              <a:latin typeface="Times New Roman"/>
              <a:ea typeface="Times New Roman"/>
              <a:cs typeface="Times New Roman"/>
              <a:sym typeface="Times New Roman"/>
            </a:endParaRPr>
          </a:p>
          <a:p>
            <a:pPr indent="0" lvl="0" marL="457200" rtl="0" algn="l">
              <a:spcBef>
                <a:spcPts val="1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914400" rtl="0" algn="l">
              <a:spcBef>
                <a:spcPts val="1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School store is expected to be open during the year.</a:t>
            </a:r>
            <a:endParaRPr sz="1100">
              <a:solidFill>
                <a:srgbClr val="1155CC"/>
              </a:solidFill>
              <a:latin typeface="Times New Roman"/>
              <a:ea typeface="Times New Roman"/>
              <a:cs typeface="Times New Roman"/>
              <a:sym typeface="Times New Roman"/>
            </a:endParaRPr>
          </a:p>
          <a:p>
            <a:pPr indent="0" lvl="0" marL="914400" rtl="0" algn="l">
              <a:spcBef>
                <a:spcPts val="1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914400" rtl="0" algn="l">
              <a:spcBef>
                <a:spcPts val="1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All students are welcome, even if they exit another door, come to the main lobby after pick up.</a:t>
            </a:r>
            <a:endParaRPr sz="1100">
              <a:solidFill>
                <a:srgbClr val="1155CC"/>
              </a:solidFill>
              <a:latin typeface="Times New Roman"/>
              <a:ea typeface="Times New Roman"/>
              <a:cs typeface="Times New Roman"/>
              <a:sym typeface="Times New Roman"/>
            </a:endParaRPr>
          </a:p>
          <a:p>
            <a:pPr indent="0" lvl="0" marL="914400" rtl="0" algn="l">
              <a:spcBef>
                <a:spcPts val="1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914400" rtl="0" algn="l">
              <a:spcBef>
                <a:spcPts val="1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Select Spiritwear items sold </a:t>
            </a:r>
            <a:endParaRPr sz="1100">
              <a:solidFill>
                <a:srgbClr val="1155CC"/>
              </a:solidFill>
              <a:latin typeface="Times New Roman"/>
              <a:ea typeface="Times New Roman"/>
              <a:cs typeface="Times New Roman"/>
              <a:sym typeface="Times New Roman"/>
            </a:endParaRPr>
          </a:p>
          <a:p>
            <a:pPr indent="0" lvl="0" marL="914400" rtl="0" algn="l">
              <a:spcBef>
                <a:spcPts val="1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914400" rtl="0" algn="l">
              <a:spcBef>
                <a:spcPts val="1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Snacks and drinks also offered</a:t>
            </a:r>
            <a:endParaRPr sz="1100">
              <a:solidFill>
                <a:srgbClr val="1155CC"/>
              </a:solidFill>
              <a:latin typeface="Times New Roman"/>
              <a:ea typeface="Times New Roman"/>
              <a:cs typeface="Times New Roman"/>
              <a:sym typeface="Times New Roman"/>
            </a:endParaRPr>
          </a:p>
        </p:txBody>
      </p:sp>
      <p:pic>
        <p:nvPicPr>
          <p:cNvPr id="148" name="Google Shape;148;p24"/>
          <p:cNvPicPr preferRelativeResize="0"/>
          <p:nvPr/>
        </p:nvPicPr>
        <p:blipFill>
          <a:blip r:embed="rId3">
            <a:alphaModFix/>
          </a:blip>
          <a:stretch>
            <a:fillRect/>
          </a:stretch>
        </p:blipFill>
        <p:spPr>
          <a:xfrm>
            <a:off x="4700975" y="1687125"/>
            <a:ext cx="4443034" cy="3332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5"/>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100"/>
              </a:spcBef>
              <a:spcAft>
                <a:spcPts val="100"/>
              </a:spcAft>
              <a:buNone/>
            </a:pPr>
            <a:r>
              <a:rPr lang="en">
                <a:solidFill>
                  <a:srgbClr val="F1C232"/>
                </a:solidFill>
              </a:rPr>
              <a:t>Class Parents</a:t>
            </a:r>
            <a:endParaRPr>
              <a:solidFill>
                <a:srgbClr val="F1C232"/>
              </a:solidFill>
            </a:endParaRPr>
          </a:p>
        </p:txBody>
      </p:sp>
      <p:sp>
        <p:nvSpPr>
          <p:cNvPr id="154" name="Google Shape;154;p25"/>
          <p:cNvSpPr txBox="1"/>
          <p:nvPr/>
        </p:nvSpPr>
        <p:spPr>
          <a:xfrm>
            <a:off x="183900" y="1659775"/>
            <a:ext cx="8510100" cy="36942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1200"/>
              </a:spcBef>
              <a:spcAft>
                <a:spcPts val="0"/>
              </a:spcAft>
              <a:buClr>
                <a:srgbClr val="1155CC"/>
              </a:buClr>
              <a:buSzPts val="1000"/>
              <a:buChar char="●"/>
            </a:pPr>
            <a:r>
              <a:rPr lang="en" sz="1000">
                <a:solidFill>
                  <a:srgbClr val="1155CC"/>
                </a:solidFill>
                <a:highlight>
                  <a:schemeClr val="lt1"/>
                </a:highlight>
              </a:rPr>
              <a:t>Please contact your fellow class parent. </a:t>
            </a:r>
            <a:endParaRPr sz="1000">
              <a:solidFill>
                <a:srgbClr val="1155CC"/>
              </a:solidFill>
              <a:highlight>
                <a:schemeClr val="lt1"/>
              </a:highlight>
            </a:endParaRPr>
          </a:p>
          <a:p>
            <a:pPr indent="0" lvl="0" marL="457200" rtl="0" algn="l">
              <a:lnSpc>
                <a:spcPct val="115000"/>
              </a:lnSpc>
              <a:spcBef>
                <a:spcPts val="1200"/>
              </a:spcBef>
              <a:spcAft>
                <a:spcPts val="0"/>
              </a:spcAft>
              <a:buNone/>
            </a:pPr>
            <a:r>
              <a:t/>
            </a:r>
            <a:endParaRPr sz="1000">
              <a:solidFill>
                <a:srgbClr val="1155CC"/>
              </a:solidFill>
              <a:highlight>
                <a:schemeClr val="lt1"/>
              </a:highlight>
            </a:endParaRPr>
          </a:p>
          <a:p>
            <a:pPr indent="-292100" lvl="0" marL="457200" rtl="0" algn="l">
              <a:lnSpc>
                <a:spcPct val="115000"/>
              </a:lnSpc>
              <a:spcBef>
                <a:spcPts val="1200"/>
              </a:spcBef>
              <a:spcAft>
                <a:spcPts val="0"/>
              </a:spcAft>
              <a:buClr>
                <a:srgbClr val="1155CC"/>
              </a:buClr>
              <a:buSzPts val="1000"/>
              <a:buChar char="●"/>
            </a:pPr>
            <a:r>
              <a:rPr lang="en" sz="1000">
                <a:solidFill>
                  <a:srgbClr val="1155CC"/>
                </a:solidFill>
                <a:highlight>
                  <a:schemeClr val="lt1"/>
                </a:highlight>
              </a:rPr>
              <a:t>Please get your class list from your child's teacher with email addresses for email blasts.</a:t>
            </a:r>
            <a:endParaRPr sz="1000">
              <a:solidFill>
                <a:srgbClr val="1155CC"/>
              </a:solidFill>
              <a:highlight>
                <a:schemeClr val="lt1"/>
              </a:highlight>
            </a:endParaRPr>
          </a:p>
          <a:p>
            <a:pPr indent="0" lvl="0" marL="457200" rtl="0" algn="l">
              <a:lnSpc>
                <a:spcPct val="115000"/>
              </a:lnSpc>
              <a:spcBef>
                <a:spcPts val="1200"/>
              </a:spcBef>
              <a:spcAft>
                <a:spcPts val="0"/>
              </a:spcAft>
              <a:buNone/>
            </a:pPr>
            <a:r>
              <a:t/>
            </a:r>
            <a:endParaRPr sz="1000">
              <a:solidFill>
                <a:srgbClr val="1155CC"/>
              </a:solidFill>
              <a:highlight>
                <a:schemeClr val="lt1"/>
              </a:highlight>
            </a:endParaRPr>
          </a:p>
          <a:p>
            <a:pPr indent="-292100" lvl="0" marL="457200" rtl="0" algn="l">
              <a:lnSpc>
                <a:spcPct val="115000"/>
              </a:lnSpc>
              <a:spcBef>
                <a:spcPts val="1200"/>
              </a:spcBef>
              <a:spcAft>
                <a:spcPts val="0"/>
              </a:spcAft>
              <a:buClr>
                <a:srgbClr val="1155CC"/>
              </a:buClr>
              <a:buSzPts val="1000"/>
              <a:buChar char="●"/>
            </a:pPr>
            <a:r>
              <a:rPr lang="en" sz="1000">
                <a:solidFill>
                  <a:srgbClr val="1155CC"/>
                </a:solidFill>
                <a:highlight>
                  <a:schemeClr val="lt1"/>
                </a:highlight>
              </a:rPr>
              <a:t>After you receive your class list, please send out an email blast to encourage every family to become a member of the PTO. Memberships can be purchased via the link on the PTO Membership tab on the PTO website: </a:t>
            </a:r>
            <a:r>
              <a:rPr lang="en" sz="1000" u="sng">
                <a:solidFill>
                  <a:srgbClr val="1155CC"/>
                </a:solidFill>
                <a:highlight>
                  <a:schemeClr val="lt1"/>
                </a:highlight>
                <a:hlinkClick r:id="rId3">
                  <a:extLst>
                    <a:ext uri="{A12FA001-AC4F-418D-AE19-62706E023703}">
                      <ahyp:hlinkClr val="tx"/>
                    </a:ext>
                  </a:extLst>
                </a:hlinkClick>
              </a:rPr>
              <a:t>www.brielleelementary.my-PTO.org</a:t>
            </a:r>
            <a:endParaRPr sz="1000">
              <a:solidFill>
                <a:srgbClr val="1155CC"/>
              </a:solidFill>
              <a:highlight>
                <a:schemeClr val="lt1"/>
              </a:highlight>
            </a:endParaRPr>
          </a:p>
          <a:p>
            <a:pPr indent="0" lvl="0" marL="457200" rtl="0" algn="l">
              <a:lnSpc>
                <a:spcPct val="115000"/>
              </a:lnSpc>
              <a:spcBef>
                <a:spcPts val="1200"/>
              </a:spcBef>
              <a:spcAft>
                <a:spcPts val="0"/>
              </a:spcAft>
              <a:buNone/>
            </a:pPr>
            <a:r>
              <a:t/>
            </a:r>
            <a:endParaRPr sz="1000">
              <a:solidFill>
                <a:srgbClr val="1155CC"/>
              </a:solidFill>
              <a:highlight>
                <a:schemeClr val="lt1"/>
              </a:highlight>
            </a:endParaRPr>
          </a:p>
          <a:p>
            <a:pPr indent="-292100" lvl="0" marL="457200" rtl="0" algn="l">
              <a:lnSpc>
                <a:spcPct val="115000"/>
              </a:lnSpc>
              <a:spcBef>
                <a:spcPts val="1200"/>
              </a:spcBef>
              <a:spcAft>
                <a:spcPts val="0"/>
              </a:spcAft>
              <a:buClr>
                <a:srgbClr val="1155CC"/>
              </a:buClr>
              <a:buSzPts val="1000"/>
              <a:buChar char="●"/>
            </a:pPr>
            <a:r>
              <a:rPr lang="en" sz="1000">
                <a:solidFill>
                  <a:srgbClr val="1155CC"/>
                </a:solidFill>
                <a:highlight>
                  <a:schemeClr val="lt1"/>
                </a:highlight>
              </a:rPr>
              <a:t>Inform all of your class families about our 50/50 Raffle Fundraiser! This is one of our biggest fundraisers of the year, and our goal is to sell out of tickets once again this year. Class families can purchase tickets directly through you. If you need more tickets, please contact Kayte Keller at </a:t>
            </a:r>
            <a:r>
              <a:rPr lang="en" sz="1000" u="sng">
                <a:solidFill>
                  <a:srgbClr val="1155CC"/>
                </a:solidFill>
                <a:highlight>
                  <a:schemeClr val="lt1"/>
                </a:highlight>
                <a:hlinkClick r:id="rId4">
                  <a:extLst>
                    <a:ext uri="{A12FA001-AC4F-418D-AE19-62706E023703}">
                      <ahyp:hlinkClr val="tx"/>
                    </a:ext>
                  </a:extLst>
                </a:hlinkClick>
              </a:rPr>
              <a:t>kaitlin.keller1@gmail.com</a:t>
            </a:r>
            <a:r>
              <a:rPr lang="en" sz="1000">
                <a:solidFill>
                  <a:srgbClr val="1155CC"/>
                </a:solidFill>
                <a:highlight>
                  <a:schemeClr val="lt1"/>
                </a:highlight>
              </a:rPr>
              <a:t>.</a:t>
            </a:r>
            <a:endParaRPr sz="1000">
              <a:solidFill>
                <a:srgbClr val="1155CC"/>
              </a:solidFill>
              <a:highlight>
                <a:schemeClr val="lt1"/>
              </a:highlight>
            </a:endParaRPr>
          </a:p>
          <a:p>
            <a:pPr indent="0" lvl="0" marL="457200" rtl="0" algn="l">
              <a:lnSpc>
                <a:spcPct val="115000"/>
              </a:lnSpc>
              <a:spcBef>
                <a:spcPts val="1200"/>
              </a:spcBef>
              <a:spcAft>
                <a:spcPts val="0"/>
              </a:spcAft>
              <a:buNone/>
            </a:pPr>
            <a:r>
              <a:t/>
            </a:r>
            <a:endParaRPr sz="1000">
              <a:solidFill>
                <a:srgbClr val="1155CC"/>
              </a:solidFill>
              <a:highlight>
                <a:schemeClr val="lt1"/>
              </a:highlight>
            </a:endParaRPr>
          </a:p>
          <a:p>
            <a:pPr indent="-292100" lvl="0" marL="457200" rtl="0" algn="l">
              <a:lnSpc>
                <a:spcPct val="115000"/>
              </a:lnSpc>
              <a:spcBef>
                <a:spcPts val="1200"/>
              </a:spcBef>
              <a:spcAft>
                <a:spcPts val="0"/>
              </a:spcAft>
              <a:buClr>
                <a:srgbClr val="1155CC"/>
              </a:buClr>
              <a:buSzPts val="1000"/>
              <a:buChar char="●"/>
            </a:pPr>
            <a:r>
              <a:rPr lang="en" sz="1000">
                <a:solidFill>
                  <a:srgbClr val="1155CC"/>
                </a:solidFill>
                <a:highlight>
                  <a:schemeClr val="lt1"/>
                </a:highlight>
              </a:rPr>
              <a:t>There are to be no in-class parties or food items sent in to the school at this time. Do your best to be creative with other, non-food items!</a:t>
            </a:r>
            <a:endParaRPr sz="1000">
              <a:solidFill>
                <a:srgbClr val="1155CC"/>
              </a:solidFill>
              <a:highlight>
                <a:schemeClr val="lt1"/>
              </a:highlight>
            </a:endParaRPr>
          </a:p>
          <a:p>
            <a:pPr indent="0" lvl="0" marL="457200" rtl="0" algn="l">
              <a:lnSpc>
                <a:spcPct val="115000"/>
              </a:lnSpc>
              <a:spcBef>
                <a:spcPts val="0"/>
              </a:spcBef>
              <a:spcAft>
                <a:spcPts val="0"/>
              </a:spcAft>
              <a:buNone/>
            </a:pPr>
            <a:r>
              <a:t/>
            </a:r>
            <a:endParaRPr sz="1000">
              <a:solidFill>
                <a:srgbClr val="1155CC"/>
              </a:solidFill>
              <a:highlight>
                <a:srgbClr val="FFFFFF"/>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6"/>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1C232"/>
                </a:solidFill>
              </a:rPr>
              <a:t>New Business - Upcoming Events</a:t>
            </a:r>
            <a:endParaRPr>
              <a:solidFill>
                <a:srgbClr val="F1C232"/>
              </a:solidFill>
            </a:endParaRPr>
          </a:p>
        </p:txBody>
      </p:sp>
      <p:graphicFrame>
        <p:nvGraphicFramePr>
          <p:cNvPr id="160" name="Google Shape;160;p26"/>
          <p:cNvGraphicFramePr/>
          <p:nvPr/>
        </p:nvGraphicFramePr>
        <p:xfrm>
          <a:off x="547200" y="1748375"/>
          <a:ext cx="3000000" cy="3000000"/>
        </p:xfrm>
        <a:graphic>
          <a:graphicData uri="http://schemas.openxmlformats.org/drawingml/2006/table">
            <a:tbl>
              <a:tblPr>
                <a:noFill/>
                <a:tableStyleId>{D6510FA2-A04E-4F4B-8767-9F0ADBD12BF6}</a:tableStyleId>
              </a:tblPr>
              <a:tblGrid>
                <a:gridCol w="1793600"/>
                <a:gridCol w="1072000"/>
                <a:gridCol w="1432800"/>
                <a:gridCol w="1025925"/>
                <a:gridCol w="1839675"/>
                <a:gridCol w="1432800"/>
              </a:tblGrid>
              <a:tr h="381000">
                <a:tc>
                  <a:txBody>
                    <a:bodyPr/>
                    <a:lstStyle/>
                    <a:p>
                      <a:pPr indent="0" lvl="0" marL="0" rtl="0" algn="l">
                        <a:lnSpc>
                          <a:spcPct val="115000"/>
                        </a:lnSpc>
                        <a:spcBef>
                          <a:spcPts val="0"/>
                        </a:spcBef>
                        <a:spcAft>
                          <a:spcPts val="0"/>
                        </a:spcAft>
                        <a:buNone/>
                      </a:pPr>
                      <a:r>
                        <a:rPr lang="en" sz="1000">
                          <a:solidFill>
                            <a:srgbClr val="0B5394"/>
                          </a:solidFill>
                        </a:rPr>
                        <a:t>PTO 50/50</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0B5394"/>
                          </a:solidFill>
                        </a:rPr>
                        <a:t>Kaitlin Keller</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solidFill>
                            <a:srgbClr val="0B5394"/>
                          </a:solidFill>
                        </a:rPr>
                        <a:t>October 29, 2021</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81000">
                <a:tc>
                  <a:txBody>
                    <a:bodyPr/>
                    <a:lstStyle/>
                    <a:p>
                      <a:pPr indent="0" lvl="0" marL="0" rtl="0" algn="l">
                        <a:lnSpc>
                          <a:spcPct val="115000"/>
                        </a:lnSpc>
                        <a:spcBef>
                          <a:spcPts val="0"/>
                        </a:spcBef>
                        <a:spcAft>
                          <a:spcPts val="0"/>
                        </a:spcAft>
                        <a:buNone/>
                      </a:pPr>
                      <a:r>
                        <a:rPr lang="en" sz="1000">
                          <a:solidFill>
                            <a:srgbClr val="0B5394"/>
                          </a:solidFill>
                        </a:rPr>
                        <a:t>Giving Tree</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0B5394"/>
                          </a:solidFill>
                        </a:rPr>
                        <a:t>Stacy McDaid</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solidFill>
                            <a:srgbClr val="0B5394"/>
                          </a:solidFill>
                        </a:rPr>
                        <a:t>December 1, 2021</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81000">
                <a:tc>
                  <a:txBody>
                    <a:bodyPr/>
                    <a:lstStyle/>
                    <a:p>
                      <a:pPr indent="0" lvl="0" marL="0" rtl="0" algn="l">
                        <a:lnSpc>
                          <a:spcPct val="115000"/>
                        </a:lnSpc>
                        <a:spcBef>
                          <a:spcPts val="0"/>
                        </a:spcBef>
                        <a:spcAft>
                          <a:spcPts val="0"/>
                        </a:spcAft>
                        <a:buNone/>
                      </a:pPr>
                      <a:r>
                        <a:rPr lang="en" sz="1000">
                          <a:solidFill>
                            <a:srgbClr val="0B5394"/>
                          </a:solidFill>
                        </a:rPr>
                        <a:t>Book Fair - Winter</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0B5394"/>
                          </a:solidFill>
                        </a:rPr>
                        <a:t>Tara Healey</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0B5394"/>
                          </a:solidFill>
                        </a:rPr>
                        <a:t>Kelly Hadell</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solidFill>
                            <a:srgbClr val="0B5394"/>
                          </a:solidFill>
                        </a:rPr>
                        <a:t>November 30, 2021</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solidFill>
                            <a:srgbClr val="0B5394"/>
                          </a:solidFill>
                        </a:rPr>
                        <a:t>December 4, 2021</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95175">
                <a:tc>
                  <a:txBody>
                    <a:bodyPr/>
                    <a:lstStyle/>
                    <a:p>
                      <a:pPr indent="0" lvl="0" marL="0" rtl="0" algn="l">
                        <a:lnSpc>
                          <a:spcPct val="115000"/>
                        </a:lnSpc>
                        <a:spcBef>
                          <a:spcPts val="0"/>
                        </a:spcBef>
                        <a:spcAft>
                          <a:spcPts val="0"/>
                        </a:spcAft>
                        <a:buNone/>
                      </a:pPr>
                      <a:r>
                        <a:rPr lang="en" sz="1000">
                          <a:solidFill>
                            <a:srgbClr val="0B5394"/>
                          </a:solidFill>
                        </a:rPr>
                        <a:t>7th Grade Pancake Breakfast</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0B5394"/>
                          </a:solidFill>
                        </a:rPr>
                        <a:t>Mishelle Whiting</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0B5394"/>
                          </a:solidFill>
                        </a:rPr>
                        <a:t>Traci Moretti</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0B5394"/>
                          </a:solidFill>
                        </a:rPr>
                        <a:t>Nancy Atnes</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solidFill>
                            <a:srgbClr val="0B5394"/>
                          </a:solidFill>
                        </a:rPr>
                        <a:t>December 4, 2021</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432225">
                <a:tc>
                  <a:txBody>
                    <a:bodyPr/>
                    <a:lstStyle/>
                    <a:p>
                      <a:pPr indent="0" lvl="0" marL="0" rtl="0" algn="l">
                        <a:lnSpc>
                          <a:spcPct val="115000"/>
                        </a:lnSpc>
                        <a:spcBef>
                          <a:spcPts val="0"/>
                        </a:spcBef>
                        <a:spcAft>
                          <a:spcPts val="0"/>
                        </a:spcAft>
                        <a:buNone/>
                      </a:pPr>
                      <a:r>
                        <a:rPr lang="en" sz="1000">
                          <a:solidFill>
                            <a:srgbClr val="0B5394"/>
                          </a:solidFill>
                        </a:rPr>
                        <a:t>Restaurant Night - Chipotle</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0B5394"/>
                          </a:solidFill>
                        </a:rPr>
                        <a:t>Kaitlin Keller</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gridSpan="2">
                  <a:txBody>
                    <a:bodyPr/>
                    <a:lstStyle/>
                    <a:p>
                      <a:pPr indent="0" lvl="0" marL="0" rtl="0" algn="ctr">
                        <a:lnSpc>
                          <a:spcPct val="115000"/>
                        </a:lnSpc>
                        <a:spcBef>
                          <a:spcPts val="0"/>
                        </a:spcBef>
                        <a:spcAft>
                          <a:spcPts val="0"/>
                        </a:spcAft>
                        <a:buNone/>
                      </a:pPr>
                      <a:r>
                        <a:rPr lang="en" sz="1000">
                          <a:solidFill>
                            <a:srgbClr val="0B5394"/>
                          </a:solidFill>
                        </a:rPr>
                        <a:t>Need to confirm date - may be Winter or Spring</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hMerge="1"/>
              </a:tr>
              <a:tr h="381000">
                <a:tc>
                  <a:txBody>
                    <a:bodyPr/>
                    <a:lstStyle/>
                    <a:p>
                      <a:pPr indent="0" lvl="0" marL="0" rtl="0" algn="l">
                        <a:lnSpc>
                          <a:spcPct val="115000"/>
                        </a:lnSpc>
                        <a:spcBef>
                          <a:spcPts val="0"/>
                        </a:spcBef>
                        <a:spcAft>
                          <a:spcPts val="0"/>
                        </a:spcAft>
                        <a:buNone/>
                      </a:pPr>
                      <a:r>
                        <a:rPr lang="en" sz="1000">
                          <a:solidFill>
                            <a:srgbClr val="0B5394"/>
                          </a:solidFill>
                        </a:rPr>
                        <a:t>Enrichment - Winter</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0B5394"/>
                          </a:solidFill>
                        </a:rPr>
                        <a:t>Beth Catania</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0B5394"/>
                          </a:solidFill>
                        </a:rPr>
                        <a:t>Terri DeMarco</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solidFill>
                            <a:srgbClr val="0B5394"/>
                          </a:solidFill>
                        </a:rPr>
                        <a:t>January 4, 2022</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solidFill>
                            <a:srgbClr val="0B5394"/>
                          </a:solidFill>
                        </a:rPr>
                        <a:t>February 10, 2022</a:t>
                      </a:r>
                      <a:endParaRPr sz="1000">
                        <a:solidFill>
                          <a:srgbClr val="0B5394"/>
                        </a:solidFill>
                      </a:endParaRPr>
                    </a:p>
                  </a:txBody>
                  <a:tcPr marT="19050" marB="19050" marR="28575" marL="28575" anchor="b">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sp>
        <p:nvSpPr>
          <p:cNvPr id="161" name="Google Shape;161;p26"/>
          <p:cNvSpPr txBox="1"/>
          <p:nvPr/>
        </p:nvSpPr>
        <p:spPr>
          <a:xfrm>
            <a:off x="153525" y="1819425"/>
            <a:ext cx="1458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155CC"/>
              </a:buClr>
              <a:buSzPts val="1400"/>
              <a:buFont typeface="Roboto"/>
              <a:buChar char="●"/>
            </a:pPr>
            <a:r>
              <a:t/>
            </a:r>
            <a:endParaRPr>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7"/>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1C232"/>
                </a:solidFill>
              </a:rPr>
              <a:t>New Business</a:t>
            </a:r>
            <a:endParaRPr>
              <a:solidFill>
                <a:srgbClr val="F1C232"/>
              </a:solidFill>
            </a:endParaRPr>
          </a:p>
        </p:txBody>
      </p:sp>
      <p:sp>
        <p:nvSpPr>
          <p:cNvPr id="167" name="Google Shape;167;p27"/>
          <p:cNvSpPr txBox="1"/>
          <p:nvPr/>
        </p:nvSpPr>
        <p:spPr>
          <a:xfrm>
            <a:off x="261775" y="1910250"/>
            <a:ext cx="8652600" cy="2339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Webmaster to help the PTO find a new platform and to help develop a new website.</a:t>
            </a:r>
            <a:endParaRPr>
              <a:solidFill>
                <a:srgbClr val="1155CC"/>
              </a:solidFill>
              <a:latin typeface="Roboto"/>
              <a:ea typeface="Roboto"/>
              <a:cs typeface="Roboto"/>
              <a:sym typeface="Roboto"/>
            </a:endParaRPr>
          </a:p>
          <a:p>
            <a:pPr indent="-317500" lvl="1" marL="9144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Does anyone have contacts we could reach out to?</a:t>
            </a:r>
            <a:endParaRPr>
              <a:solidFill>
                <a:srgbClr val="1155CC"/>
              </a:solidFill>
              <a:latin typeface="Roboto"/>
              <a:ea typeface="Roboto"/>
              <a:cs typeface="Roboto"/>
              <a:sym typeface="Roboto"/>
            </a:endParaRPr>
          </a:p>
          <a:p>
            <a:pPr indent="-317500" lvl="1" marL="9144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Maybe a high schooler that is looking for volunteer hours and is tech savvy?</a:t>
            </a:r>
            <a:endParaRPr>
              <a:solidFill>
                <a:srgbClr val="1155CC"/>
              </a:solidFill>
              <a:latin typeface="Roboto"/>
              <a:ea typeface="Roboto"/>
              <a:cs typeface="Roboto"/>
              <a:sym typeface="Roboto"/>
            </a:endParaRPr>
          </a:p>
          <a:p>
            <a:pPr indent="0" lvl="0" marL="0" rtl="0" algn="l">
              <a:spcBef>
                <a:spcPts val="0"/>
              </a:spcBef>
              <a:spcAft>
                <a:spcPts val="0"/>
              </a:spcAft>
              <a:buNone/>
            </a:pPr>
            <a:r>
              <a:t/>
            </a:r>
            <a:endParaRPr>
              <a:solidFill>
                <a:srgbClr val="1155CC"/>
              </a:solidFill>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Pizza Fridays</a:t>
            </a:r>
            <a:endParaRPr>
              <a:solidFill>
                <a:srgbClr val="1155CC"/>
              </a:solidFill>
              <a:latin typeface="Roboto"/>
              <a:ea typeface="Roboto"/>
              <a:cs typeface="Roboto"/>
              <a:sym typeface="Roboto"/>
            </a:endParaRPr>
          </a:p>
          <a:p>
            <a:pPr indent="-317500" lvl="1" marL="9144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Need 3 volunteers for each lunch shift</a:t>
            </a:r>
            <a:endParaRPr>
              <a:solidFill>
                <a:srgbClr val="1155CC"/>
              </a:solidFill>
              <a:latin typeface="Roboto"/>
              <a:ea typeface="Roboto"/>
              <a:cs typeface="Roboto"/>
              <a:sym typeface="Roboto"/>
            </a:endParaRPr>
          </a:p>
          <a:p>
            <a:pPr indent="-317500" lvl="1" marL="9144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Orders would be placed through Jimmy’s and then pizzas would be delivered to the school</a:t>
            </a:r>
            <a:endParaRPr>
              <a:solidFill>
                <a:srgbClr val="1155CC"/>
              </a:solidFill>
              <a:latin typeface="Roboto"/>
              <a:ea typeface="Roboto"/>
              <a:cs typeface="Roboto"/>
              <a:sym typeface="Roboto"/>
            </a:endParaRPr>
          </a:p>
          <a:p>
            <a:pPr indent="0" lvl="0" marL="914400" rtl="0" algn="l">
              <a:spcBef>
                <a:spcPts val="0"/>
              </a:spcBef>
              <a:spcAft>
                <a:spcPts val="0"/>
              </a:spcAft>
              <a:buNone/>
            </a:pPr>
            <a:r>
              <a:t/>
            </a:r>
            <a:endParaRPr>
              <a:solidFill>
                <a:srgbClr val="1155CC"/>
              </a:solidFill>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Volunteer requirements</a:t>
            </a:r>
            <a:endParaRPr>
              <a:solidFill>
                <a:srgbClr val="1155CC"/>
              </a:solidFill>
              <a:latin typeface="Roboto"/>
              <a:ea typeface="Roboto"/>
              <a:cs typeface="Roboto"/>
              <a:sym typeface="Roboto"/>
            </a:endParaRPr>
          </a:p>
          <a:p>
            <a:pPr indent="-317500" lvl="1" marL="9144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2 or less visits to the school a week are not considered regular basis. </a:t>
            </a:r>
            <a:endParaRPr>
              <a:solidFill>
                <a:srgbClr val="1155CC"/>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8"/>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1C232"/>
                </a:solidFill>
              </a:rPr>
              <a:t>Next Meetings</a:t>
            </a:r>
            <a:endParaRPr>
              <a:solidFill>
                <a:srgbClr val="F1C232"/>
              </a:solidFill>
            </a:endParaRPr>
          </a:p>
        </p:txBody>
      </p:sp>
      <p:sp>
        <p:nvSpPr>
          <p:cNvPr id="173" name="Google Shape;173;p28"/>
          <p:cNvSpPr txBox="1"/>
          <p:nvPr/>
        </p:nvSpPr>
        <p:spPr>
          <a:xfrm>
            <a:off x="261775" y="1910250"/>
            <a:ext cx="8652600" cy="2095800"/>
          </a:xfrm>
          <a:prstGeom prst="rect">
            <a:avLst/>
          </a:prstGeom>
          <a:noFill/>
          <a:ln>
            <a:noFill/>
          </a:ln>
        </p:spPr>
        <p:txBody>
          <a:bodyPr anchorCtr="0" anchor="t" bIns="91425" lIns="91425" spcFirstLastPara="1" rIns="91425" wrap="square" tIns="91425">
            <a:spAutoFit/>
          </a:bodyPr>
          <a:lstStyle/>
          <a:p>
            <a:pPr indent="0" lvl="0" marL="457200" rtl="0" algn="l">
              <a:spcBef>
                <a:spcPts val="100"/>
              </a:spcBef>
              <a:spcAft>
                <a:spcPts val="0"/>
              </a:spcAft>
              <a:buNone/>
            </a:pPr>
            <a:r>
              <a:t/>
            </a:r>
            <a:endParaRPr sz="2000">
              <a:solidFill>
                <a:srgbClr val="1155CC"/>
              </a:solidFill>
              <a:latin typeface="Times New Roman"/>
              <a:ea typeface="Times New Roman"/>
              <a:cs typeface="Times New Roman"/>
              <a:sym typeface="Times New Roman"/>
            </a:endParaRPr>
          </a:p>
          <a:p>
            <a:pPr indent="0" lvl="0" marL="457200" rtl="0" algn="l">
              <a:spcBef>
                <a:spcPts val="100"/>
              </a:spcBef>
              <a:spcAft>
                <a:spcPts val="0"/>
              </a:spcAft>
              <a:buNone/>
            </a:pPr>
            <a:r>
              <a:t/>
            </a:r>
            <a:endParaRPr sz="2000">
              <a:solidFill>
                <a:srgbClr val="1155CC"/>
              </a:solidFill>
              <a:latin typeface="Times New Roman"/>
              <a:ea typeface="Times New Roman"/>
              <a:cs typeface="Times New Roman"/>
              <a:sym typeface="Times New Roman"/>
            </a:endParaRPr>
          </a:p>
          <a:p>
            <a:pPr indent="-355600" lvl="0" marL="457200" rtl="0" algn="l">
              <a:spcBef>
                <a:spcPts val="100"/>
              </a:spcBef>
              <a:spcAft>
                <a:spcPts val="0"/>
              </a:spcAft>
              <a:buClr>
                <a:srgbClr val="1155CC"/>
              </a:buClr>
              <a:buSzPts val="2000"/>
              <a:buFont typeface="Times New Roman"/>
              <a:buChar char="●"/>
            </a:pPr>
            <a:r>
              <a:rPr lang="en" sz="2000">
                <a:solidFill>
                  <a:srgbClr val="1155CC"/>
                </a:solidFill>
                <a:latin typeface="Times New Roman"/>
                <a:ea typeface="Times New Roman"/>
                <a:cs typeface="Times New Roman"/>
                <a:sym typeface="Times New Roman"/>
              </a:rPr>
              <a:t>February 23, 2022 - 7:00 pm</a:t>
            </a:r>
            <a:endParaRPr sz="2000">
              <a:solidFill>
                <a:srgbClr val="1155CC"/>
              </a:solidFill>
              <a:latin typeface="Times New Roman"/>
              <a:ea typeface="Times New Roman"/>
              <a:cs typeface="Times New Roman"/>
              <a:sym typeface="Times New Roman"/>
            </a:endParaRPr>
          </a:p>
          <a:p>
            <a:pPr indent="0" lvl="0" marL="457200" rtl="0" algn="l">
              <a:spcBef>
                <a:spcPts val="100"/>
              </a:spcBef>
              <a:spcAft>
                <a:spcPts val="0"/>
              </a:spcAft>
              <a:buNone/>
            </a:pPr>
            <a:r>
              <a:t/>
            </a:r>
            <a:endParaRPr sz="2000">
              <a:solidFill>
                <a:srgbClr val="1155CC"/>
              </a:solidFill>
              <a:latin typeface="Times New Roman"/>
              <a:ea typeface="Times New Roman"/>
              <a:cs typeface="Times New Roman"/>
              <a:sym typeface="Times New Roman"/>
            </a:endParaRPr>
          </a:p>
          <a:p>
            <a:pPr indent="0" lvl="0" marL="457200" rtl="0" algn="l">
              <a:spcBef>
                <a:spcPts val="100"/>
              </a:spcBef>
              <a:spcAft>
                <a:spcPts val="0"/>
              </a:spcAft>
              <a:buNone/>
            </a:pPr>
            <a:r>
              <a:t/>
            </a:r>
            <a:endParaRPr sz="2000">
              <a:solidFill>
                <a:srgbClr val="1155CC"/>
              </a:solidFill>
              <a:latin typeface="Times New Roman"/>
              <a:ea typeface="Times New Roman"/>
              <a:cs typeface="Times New Roman"/>
              <a:sym typeface="Times New Roman"/>
            </a:endParaRPr>
          </a:p>
          <a:p>
            <a:pPr indent="-355600" lvl="0" marL="457200" rtl="0" algn="l">
              <a:spcBef>
                <a:spcPts val="100"/>
              </a:spcBef>
              <a:spcAft>
                <a:spcPts val="0"/>
              </a:spcAft>
              <a:buClr>
                <a:srgbClr val="1155CC"/>
              </a:buClr>
              <a:buSzPts val="2000"/>
              <a:buFont typeface="Times New Roman"/>
              <a:buChar char="●"/>
            </a:pPr>
            <a:r>
              <a:rPr lang="en" sz="2000">
                <a:solidFill>
                  <a:srgbClr val="1155CC"/>
                </a:solidFill>
                <a:latin typeface="Times New Roman"/>
                <a:ea typeface="Times New Roman"/>
                <a:cs typeface="Times New Roman"/>
                <a:sym typeface="Times New Roman"/>
              </a:rPr>
              <a:t>May 18, 2022 - 7:00 pm</a:t>
            </a:r>
            <a:endParaRPr sz="2300">
              <a:solidFill>
                <a:srgbClr val="1155CC"/>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4"/>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1C232"/>
                </a:solidFill>
              </a:rPr>
              <a:t>President Report:</a:t>
            </a:r>
            <a:endParaRPr>
              <a:solidFill>
                <a:srgbClr val="F1C232"/>
              </a:solidFill>
            </a:endParaRPr>
          </a:p>
        </p:txBody>
      </p:sp>
      <p:sp>
        <p:nvSpPr>
          <p:cNvPr id="75" name="Google Shape;75;p14"/>
          <p:cNvSpPr txBox="1"/>
          <p:nvPr>
            <p:ph idx="1" type="body"/>
          </p:nvPr>
        </p:nvSpPr>
        <p:spPr>
          <a:xfrm>
            <a:off x="0" y="1712150"/>
            <a:ext cx="9144000" cy="3403200"/>
          </a:xfrm>
          <a:prstGeom prst="rect">
            <a:avLst/>
          </a:prstGeom>
        </p:spPr>
        <p:txBody>
          <a:bodyPr anchorCtr="0" anchor="t" bIns="91425" lIns="91425" spcFirstLastPara="1" rIns="91425" wrap="square" tIns="91425">
            <a:normAutofit fontScale="92500" lnSpcReduction="10000"/>
          </a:bodyPr>
          <a:lstStyle/>
          <a:p>
            <a:pPr indent="0" lvl="0" marL="457200" marR="0" rtl="0" algn="l">
              <a:lnSpc>
                <a:spcPct val="115000"/>
              </a:lnSpc>
              <a:spcBef>
                <a:spcPts val="1200"/>
              </a:spcBef>
              <a:spcAft>
                <a:spcPts val="0"/>
              </a:spcAft>
              <a:buNone/>
            </a:pPr>
            <a:r>
              <a:t/>
            </a:r>
            <a:endParaRPr sz="1100">
              <a:solidFill>
                <a:srgbClr val="1155CC"/>
              </a:solidFill>
              <a:latin typeface="Comic Sans MS"/>
              <a:ea typeface="Comic Sans MS"/>
              <a:cs typeface="Comic Sans MS"/>
              <a:sym typeface="Comic Sans MS"/>
            </a:endParaRPr>
          </a:p>
          <a:p>
            <a:pPr indent="0" lvl="0" marL="457200" marR="0" rtl="0" algn="l">
              <a:lnSpc>
                <a:spcPct val="115000"/>
              </a:lnSpc>
              <a:spcBef>
                <a:spcPts val="1200"/>
              </a:spcBef>
              <a:spcAft>
                <a:spcPts val="0"/>
              </a:spcAft>
              <a:buNone/>
            </a:pPr>
            <a:r>
              <a:t/>
            </a:r>
            <a:endParaRPr sz="1100">
              <a:solidFill>
                <a:srgbClr val="1155CC"/>
              </a:solidFill>
              <a:latin typeface="Comic Sans MS"/>
              <a:ea typeface="Comic Sans MS"/>
              <a:cs typeface="Comic Sans MS"/>
              <a:sym typeface="Comic Sans MS"/>
            </a:endParaRPr>
          </a:p>
          <a:p>
            <a:pPr indent="-293211" lvl="0" marL="457200" marR="0" rtl="0" algn="l">
              <a:lnSpc>
                <a:spcPct val="115000"/>
              </a:lnSpc>
              <a:spcBef>
                <a:spcPts val="1200"/>
              </a:spcBef>
              <a:spcAft>
                <a:spcPts val="0"/>
              </a:spcAft>
              <a:buClr>
                <a:srgbClr val="1155CC"/>
              </a:buClr>
              <a:buSzPct val="100000"/>
              <a:buFont typeface="Comic Sans MS"/>
              <a:buChar char="●"/>
            </a:pPr>
            <a:r>
              <a:rPr lang="en" sz="1100">
                <a:solidFill>
                  <a:srgbClr val="1155CC"/>
                </a:solidFill>
                <a:latin typeface="Comic Sans MS"/>
                <a:ea typeface="Comic Sans MS"/>
                <a:cs typeface="Comic Sans MS"/>
                <a:sym typeface="Comic Sans MS"/>
              </a:rPr>
              <a:t>A special thank you to the previous years PTO Board Members:  Co-Presidents Nancy Atnes &amp; Kendal Porter; Vice President Erica Paone; Secretary Traci Moretti and Treasurer Meghan Herbert</a:t>
            </a:r>
            <a:endParaRPr sz="1100">
              <a:solidFill>
                <a:srgbClr val="1155CC"/>
              </a:solidFill>
              <a:latin typeface="Comic Sans MS"/>
              <a:ea typeface="Comic Sans MS"/>
              <a:cs typeface="Comic Sans MS"/>
              <a:sym typeface="Comic Sans MS"/>
            </a:endParaRPr>
          </a:p>
          <a:p>
            <a:pPr indent="0" lvl="0" marL="457200" marR="0" rtl="0" algn="l">
              <a:lnSpc>
                <a:spcPct val="115000"/>
              </a:lnSpc>
              <a:spcBef>
                <a:spcPts val="1200"/>
              </a:spcBef>
              <a:spcAft>
                <a:spcPts val="0"/>
              </a:spcAft>
              <a:buNone/>
            </a:pPr>
            <a:r>
              <a:t/>
            </a:r>
            <a:endParaRPr sz="1100">
              <a:solidFill>
                <a:srgbClr val="1155CC"/>
              </a:solidFill>
              <a:latin typeface="Comic Sans MS"/>
              <a:ea typeface="Comic Sans MS"/>
              <a:cs typeface="Comic Sans MS"/>
              <a:sym typeface="Comic Sans MS"/>
            </a:endParaRPr>
          </a:p>
          <a:p>
            <a:pPr indent="-293211" lvl="0" marL="457200" marR="0" rtl="0" algn="l">
              <a:lnSpc>
                <a:spcPct val="115000"/>
              </a:lnSpc>
              <a:spcBef>
                <a:spcPts val="1200"/>
              </a:spcBef>
              <a:spcAft>
                <a:spcPts val="0"/>
              </a:spcAft>
              <a:buClr>
                <a:srgbClr val="1155CC"/>
              </a:buClr>
              <a:buSzPct val="100000"/>
              <a:buFont typeface="Comic Sans MS"/>
              <a:buChar char="●"/>
            </a:pPr>
            <a:r>
              <a:rPr lang="en" sz="1100">
                <a:solidFill>
                  <a:srgbClr val="1155CC"/>
                </a:solidFill>
                <a:latin typeface="Comic Sans MS"/>
                <a:ea typeface="Comic Sans MS"/>
                <a:cs typeface="Comic Sans MS"/>
                <a:sym typeface="Comic Sans MS"/>
              </a:rPr>
              <a:t>Thank you to all the families that signed up to become PTO members! We have 218 parents/teachers that have signed up!</a:t>
            </a:r>
            <a:endParaRPr sz="1100">
              <a:solidFill>
                <a:srgbClr val="1155CC"/>
              </a:solidFill>
              <a:latin typeface="Comic Sans MS"/>
              <a:ea typeface="Comic Sans MS"/>
              <a:cs typeface="Comic Sans MS"/>
              <a:sym typeface="Comic Sans MS"/>
            </a:endParaRPr>
          </a:p>
          <a:p>
            <a:pPr indent="0" lvl="0" marL="457200" marR="0" rtl="0" algn="l">
              <a:lnSpc>
                <a:spcPct val="115000"/>
              </a:lnSpc>
              <a:spcBef>
                <a:spcPts val="1200"/>
              </a:spcBef>
              <a:spcAft>
                <a:spcPts val="0"/>
              </a:spcAft>
              <a:buNone/>
            </a:pPr>
            <a:r>
              <a:rPr lang="en" sz="1100">
                <a:solidFill>
                  <a:srgbClr val="1155CC"/>
                </a:solidFill>
                <a:latin typeface="Comic Sans MS"/>
                <a:ea typeface="Comic Sans MS"/>
                <a:cs typeface="Comic Sans MS"/>
                <a:sym typeface="Comic Sans MS"/>
              </a:rPr>
              <a:t>Gold Members:  </a:t>
            </a:r>
            <a:endParaRPr sz="1100">
              <a:solidFill>
                <a:srgbClr val="1155CC"/>
              </a:solidFill>
              <a:latin typeface="Comic Sans MS"/>
              <a:ea typeface="Comic Sans MS"/>
              <a:cs typeface="Comic Sans MS"/>
              <a:sym typeface="Comic Sans MS"/>
            </a:endParaRPr>
          </a:p>
          <a:p>
            <a:pPr indent="0" lvl="0" marL="914400" marR="0" rtl="0" algn="l">
              <a:lnSpc>
                <a:spcPct val="115000"/>
              </a:lnSpc>
              <a:spcBef>
                <a:spcPts val="1200"/>
              </a:spcBef>
              <a:spcAft>
                <a:spcPts val="0"/>
              </a:spcAft>
              <a:buNone/>
            </a:pPr>
            <a:r>
              <a:t/>
            </a:r>
            <a:endParaRPr sz="1100">
              <a:solidFill>
                <a:srgbClr val="1155CC"/>
              </a:solidFill>
              <a:latin typeface="Comic Sans MS"/>
              <a:ea typeface="Comic Sans MS"/>
              <a:cs typeface="Comic Sans MS"/>
              <a:sym typeface="Comic Sans MS"/>
            </a:endParaRPr>
          </a:p>
          <a:p>
            <a:pPr indent="-293211" lvl="0" marL="457200" marR="0" rtl="0" algn="l">
              <a:lnSpc>
                <a:spcPct val="115000"/>
              </a:lnSpc>
              <a:spcBef>
                <a:spcPts val="1200"/>
              </a:spcBef>
              <a:spcAft>
                <a:spcPts val="0"/>
              </a:spcAft>
              <a:buClr>
                <a:srgbClr val="1155CC"/>
              </a:buClr>
              <a:buSzPct val="100000"/>
              <a:buFont typeface="Comic Sans MS"/>
              <a:buChar char="●"/>
            </a:pPr>
            <a:r>
              <a:rPr lang="en" sz="1100">
                <a:solidFill>
                  <a:srgbClr val="1155CC"/>
                </a:solidFill>
                <a:latin typeface="Comic Sans MS"/>
                <a:ea typeface="Comic Sans MS"/>
                <a:cs typeface="Comic Sans MS"/>
                <a:sym typeface="Comic Sans MS"/>
              </a:rPr>
              <a:t>Thank you to the committee chairs and volunteers for giving the PTO their time and effort to manage and execute successful events! </a:t>
            </a:r>
            <a:endParaRPr sz="1100">
              <a:solidFill>
                <a:srgbClr val="1155CC"/>
              </a:solidFill>
              <a:latin typeface="Comic Sans MS"/>
              <a:ea typeface="Comic Sans MS"/>
              <a:cs typeface="Comic Sans MS"/>
              <a:sym typeface="Comic Sans MS"/>
            </a:endParaRPr>
          </a:p>
          <a:p>
            <a:pPr indent="0" lvl="0" marL="914400" marR="0" rtl="0" algn="l">
              <a:lnSpc>
                <a:spcPct val="115000"/>
              </a:lnSpc>
              <a:spcBef>
                <a:spcPts val="1200"/>
              </a:spcBef>
              <a:spcAft>
                <a:spcPts val="0"/>
              </a:spcAft>
              <a:buNone/>
            </a:pPr>
            <a:r>
              <a:t/>
            </a:r>
            <a:endParaRPr sz="1100">
              <a:solidFill>
                <a:srgbClr val="1155CC"/>
              </a:solidFill>
              <a:latin typeface="Comic Sans MS"/>
              <a:ea typeface="Comic Sans MS"/>
              <a:cs typeface="Comic Sans MS"/>
              <a:sym typeface="Comic Sans MS"/>
            </a:endParaRPr>
          </a:p>
          <a:p>
            <a:pPr indent="-293211" lvl="0" marL="457200" marR="0" rtl="0" algn="l">
              <a:lnSpc>
                <a:spcPct val="115000"/>
              </a:lnSpc>
              <a:spcBef>
                <a:spcPts val="1200"/>
              </a:spcBef>
              <a:spcAft>
                <a:spcPts val="0"/>
              </a:spcAft>
              <a:buClr>
                <a:srgbClr val="1155CC"/>
              </a:buClr>
              <a:buSzPct val="100000"/>
              <a:buFont typeface="Comic Sans MS"/>
              <a:buChar char="●"/>
            </a:pPr>
            <a:r>
              <a:rPr lang="en" sz="1100">
                <a:solidFill>
                  <a:srgbClr val="1155CC"/>
                </a:solidFill>
                <a:latin typeface="Comic Sans MS"/>
                <a:ea typeface="Comic Sans MS"/>
                <a:cs typeface="Comic Sans MS"/>
                <a:sym typeface="Comic Sans MS"/>
              </a:rPr>
              <a:t>Thank you to the teachers and staff for all of the support as we navigate the school year as a new PTO board!</a:t>
            </a:r>
            <a:endParaRPr sz="1100">
              <a:solidFill>
                <a:srgbClr val="1155CC"/>
              </a:solidFill>
              <a:latin typeface="Comic Sans MS"/>
              <a:ea typeface="Comic Sans MS"/>
              <a:cs typeface="Comic Sans MS"/>
              <a:sym typeface="Comic Sans MS"/>
            </a:endParaRPr>
          </a:p>
        </p:txBody>
      </p:sp>
      <p:pic>
        <p:nvPicPr>
          <p:cNvPr id="76" name="Google Shape;76;p14"/>
          <p:cNvPicPr preferRelativeResize="0"/>
          <p:nvPr/>
        </p:nvPicPr>
        <p:blipFill>
          <a:blip r:embed="rId3">
            <a:alphaModFix/>
          </a:blip>
          <a:stretch>
            <a:fillRect/>
          </a:stretch>
        </p:blipFill>
        <p:spPr>
          <a:xfrm>
            <a:off x="5334525" y="367900"/>
            <a:ext cx="2939451" cy="19596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5"/>
          <p:cNvSpPr txBox="1"/>
          <p:nvPr>
            <p:ph type="title"/>
          </p:nvPr>
        </p:nvSpPr>
        <p:spPr>
          <a:xfrm>
            <a:off x="98250" y="16350"/>
            <a:ext cx="8826600" cy="6027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200">
                <a:solidFill>
                  <a:srgbClr val="F1C232"/>
                </a:solidFill>
              </a:rPr>
              <a:t>Gold PTO Members:</a:t>
            </a:r>
            <a:endParaRPr/>
          </a:p>
        </p:txBody>
      </p:sp>
      <p:graphicFrame>
        <p:nvGraphicFramePr>
          <p:cNvPr id="82" name="Google Shape;82;p15"/>
          <p:cNvGraphicFramePr/>
          <p:nvPr/>
        </p:nvGraphicFramePr>
        <p:xfrm>
          <a:off x="32475" y="699883"/>
          <a:ext cx="3000000" cy="3000000"/>
        </p:xfrm>
        <a:graphic>
          <a:graphicData uri="http://schemas.openxmlformats.org/drawingml/2006/table">
            <a:tbl>
              <a:tblPr>
                <a:noFill/>
                <a:tableStyleId>{D6510FA2-A04E-4F4B-8767-9F0ADBD12BF6}</a:tableStyleId>
              </a:tblPr>
              <a:tblGrid>
                <a:gridCol w="1718825"/>
                <a:gridCol w="1869575"/>
                <a:gridCol w="1793425"/>
                <a:gridCol w="1903550"/>
                <a:gridCol w="1793675"/>
              </a:tblGrid>
              <a:tr h="396200">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Melissa Arnott</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Lauren Harms-Kreig</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Megan Maltz</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May Petracco</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BF9000"/>
                          </a:solidFill>
                          <a:latin typeface="Comic Sans MS"/>
                          <a:ea typeface="Comic Sans MS"/>
                          <a:cs typeface="Comic Sans MS"/>
                          <a:sym typeface="Comic Sans MS"/>
                        </a:rPr>
                        <a:t>Eva Zelinsky</a:t>
                      </a:r>
                      <a:endParaRPr>
                        <a:solidFill>
                          <a:srgbClr val="BF9000"/>
                        </a:solidFill>
                        <a:latin typeface="Comic Sans MS"/>
                        <a:ea typeface="Comic Sans MS"/>
                        <a:cs typeface="Comic Sans MS"/>
                        <a:sym typeface="Comic Sans M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45400">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Nancy Atnes</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Tracy Heald</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Janine Martin</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Loren Raab</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solidFill>
                          <a:srgbClr val="BF9000"/>
                        </a:solidFill>
                        <a:latin typeface="Comic Sans MS"/>
                        <a:ea typeface="Comic Sans MS"/>
                        <a:cs typeface="Comic Sans MS"/>
                        <a:sym typeface="Comic Sans M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45400">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Erin Augustine</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Tara Healey</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Courtney Matthaei</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Drew Sisk</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solidFill>
                          <a:srgbClr val="BF9000"/>
                        </a:solidFill>
                        <a:latin typeface="Comic Sans MS"/>
                        <a:ea typeface="Comic Sans MS"/>
                        <a:cs typeface="Comic Sans MS"/>
                        <a:sym typeface="Comic Sans M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45400">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Courtney Baiardi</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Laura Heller</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Stacy McDaid</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Melissa Sosa-Longo</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solidFill>
                          <a:srgbClr val="BF9000"/>
                        </a:solidFill>
                        <a:latin typeface="Comic Sans MS"/>
                        <a:ea typeface="Comic Sans MS"/>
                        <a:cs typeface="Comic Sans MS"/>
                        <a:sym typeface="Comic Sans M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96825">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Stacey Cali</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Katie Hickey</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Sheila Gonzalez Mellody</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Tim Stokes</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solidFill>
                          <a:srgbClr val="BF9000"/>
                        </a:solidFill>
                        <a:latin typeface="Comic Sans MS"/>
                        <a:ea typeface="Comic Sans MS"/>
                        <a:cs typeface="Comic Sans MS"/>
                        <a:sym typeface="Comic Sans M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Nicole D’Ambrosio</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Lisa Huch</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Liz Mills</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Kathleen Trombly</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solidFill>
                          <a:srgbClr val="BF9000"/>
                        </a:solidFill>
                        <a:latin typeface="Comic Sans MS"/>
                        <a:ea typeface="Comic Sans MS"/>
                        <a:cs typeface="Comic Sans MS"/>
                        <a:sym typeface="Comic Sans M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Anne Eichner</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Jennifer Introna</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Traci Moretti</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Christin Walsh</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solidFill>
                          <a:srgbClr val="BF9000"/>
                        </a:solidFill>
                        <a:latin typeface="Comic Sans MS"/>
                        <a:ea typeface="Comic Sans MS"/>
                        <a:cs typeface="Comic Sans MS"/>
                        <a:sym typeface="Comic Sans M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45400">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Alison Ertl</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Jill Jacoski</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Kara Murphy</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Mary Walsh</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solidFill>
                          <a:srgbClr val="BF9000"/>
                        </a:solidFill>
                        <a:latin typeface="Comic Sans MS"/>
                        <a:ea typeface="Comic Sans MS"/>
                        <a:cs typeface="Comic Sans MS"/>
                        <a:sym typeface="Comic Sans M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45400">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Kelli Fahey</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Megan Kohl</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Joseph Niemczyk</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Michelle Whiting</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solidFill>
                          <a:srgbClr val="BF9000"/>
                        </a:solidFill>
                        <a:latin typeface="Comic Sans MS"/>
                        <a:ea typeface="Comic Sans MS"/>
                        <a:cs typeface="Comic Sans MS"/>
                        <a:sym typeface="Comic Sans M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45400">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Lori Giunco</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Ellen Lafferty</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Nikki Pandozzi</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a:solidFill>
                            <a:srgbClr val="BF9000"/>
                          </a:solidFill>
                          <a:latin typeface="Comic Sans MS"/>
                          <a:ea typeface="Comic Sans MS"/>
                          <a:cs typeface="Comic Sans MS"/>
                          <a:sym typeface="Comic Sans MS"/>
                        </a:rPr>
                        <a:t>Jennifer Wohltman</a:t>
                      </a:r>
                      <a:endParaRPr>
                        <a:solidFill>
                          <a:srgbClr val="BF9000"/>
                        </a:solidFill>
                        <a:latin typeface="Comic Sans MS"/>
                        <a:ea typeface="Comic Sans MS"/>
                        <a:cs typeface="Comic Sans MS"/>
                        <a:sym typeface="Comic Sans MS"/>
                      </a:endParaRPr>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solidFill>
                          <a:srgbClr val="BF9000"/>
                        </a:solidFill>
                        <a:latin typeface="Comic Sans MS"/>
                        <a:ea typeface="Comic Sans MS"/>
                        <a:cs typeface="Comic Sans MS"/>
                        <a:sym typeface="Comic Sans M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6"/>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1C232"/>
                </a:solidFill>
              </a:rPr>
              <a:t>Vice President Report:</a:t>
            </a:r>
            <a:endParaRPr>
              <a:solidFill>
                <a:srgbClr val="F1C232"/>
              </a:solidFill>
            </a:endParaRPr>
          </a:p>
        </p:txBody>
      </p:sp>
      <p:sp>
        <p:nvSpPr>
          <p:cNvPr id="88" name="Google Shape;88;p16"/>
          <p:cNvSpPr txBox="1"/>
          <p:nvPr>
            <p:ph idx="1" type="body"/>
          </p:nvPr>
        </p:nvSpPr>
        <p:spPr>
          <a:xfrm>
            <a:off x="198100" y="1733375"/>
            <a:ext cx="5341800" cy="3367800"/>
          </a:xfrm>
          <a:prstGeom prst="rect">
            <a:avLst/>
          </a:prstGeom>
        </p:spPr>
        <p:txBody>
          <a:bodyPr anchorCtr="0" anchor="t" bIns="91425" lIns="91425" spcFirstLastPara="1" rIns="91425" wrap="square" tIns="91425">
            <a:normAutofit fontScale="70000" lnSpcReduction="20000"/>
          </a:bodyPr>
          <a:lstStyle/>
          <a:p>
            <a:pPr indent="-339681" lvl="0" marL="457200" rtl="0" algn="l">
              <a:spcBef>
                <a:spcPts val="1200"/>
              </a:spcBef>
              <a:spcAft>
                <a:spcPts val="0"/>
              </a:spcAft>
              <a:buClr>
                <a:srgbClr val="1155CC"/>
              </a:buClr>
              <a:buSzPct val="100000"/>
              <a:buFont typeface="Comic Sans MS"/>
              <a:buChar char="●"/>
            </a:pPr>
            <a:r>
              <a:rPr lang="en" sz="2499">
                <a:solidFill>
                  <a:srgbClr val="1155CC"/>
                </a:solidFill>
                <a:latin typeface="Comic Sans MS"/>
                <a:ea typeface="Comic Sans MS"/>
                <a:cs typeface="Comic Sans MS"/>
                <a:sym typeface="Comic Sans MS"/>
              </a:rPr>
              <a:t>Spiritwear Sales</a:t>
            </a:r>
            <a:endParaRPr sz="2499">
              <a:solidFill>
                <a:srgbClr val="1155CC"/>
              </a:solidFill>
              <a:latin typeface="Comic Sans MS"/>
              <a:ea typeface="Comic Sans MS"/>
              <a:cs typeface="Comic Sans MS"/>
              <a:sym typeface="Comic Sans MS"/>
            </a:endParaRPr>
          </a:p>
          <a:p>
            <a:pPr indent="0" lvl="0" marL="457200" rtl="0" algn="l">
              <a:spcBef>
                <a:spcPts val="1200"/>
              </a:spcBef>
              <a:spcAft>
                <a:spcPts val="0"/>
              </a:spcAft>
              <a:buNone/>
            </a:pPr>
            <a:r>
              <a:t/>
            </a:r>
            <a:endParaRPr sz="1100">
              <a:solidFill>
                <a:srgbClr val="1155CC"/>
              </a:solidFill>
              <a:latin typeface="Comic Sans MS"/>
              <a:ea typeface="Comic Sans MS"/>
              <a:cs typeface="Comic Sans MS"/>
              <a:sym typeface="Comic Sans MS"/>
            </a:endParaRPr>
          </a:p>
          <a:p>
            <a:pPr indent="-307120" lvl="1" marL="914400" rtl="0" algn="l">
              <a:spcBef>
                <a:spcPts val="1200"/>
              </a:spcBef>
              <a:spcAft>
                <a:spcPts val="0"/>
              </a:spcAft>
              <a:buClr>
                <a:srgbClr val="1155CC"/>
              </a:buClr>
              <a:buSzPct val="100000"/>
              <a:buFont typeface="Comic Sans MS"/>
              <a:buChar char="○"/>
            </a:pPr>
            <a:r>
              <a:rPr lang="en" sz="1766">
                <a:solidFill>
                  <a:srgbClr val="1155CC"/>
                </a:solidFill>
                <a:latin typeface="Comic Sans MS"/>
                <a:ea typeface="Comic Sans MS"/>
                <a:cs typeface="Comic Sans MS"/>
                <a:sym typeface="Comic Sans MS"/>
              </a:rPr>
              <a:t>Sale ran from August 16 – August 28</a:t>
            </a:r>
            <a:endParaRPr sz="1766">
              <a:solidFill>
                <a:srgbClr val="1155CC"/>
              </a:solidFill>
              <a:latin typeface="Comic Sans MS"/>
              <a:ea typeface="Comic Sans MS"/>
              <a:cs typeface="Comic Sans MS"/>
              <a:sym typeface="Comic Sans MS"/>
            </a:endParaRPr>
          </a:p>
          <a:p>
            <a:pPr indent="0" lvl="0" marL="0" rtl="0" algn="l">
              <a:spcBef>
                <a:spcPts val="1200"/>
              </a:spcBef>
              <a:spcAft>
                <a:spcPts val="0"/>
              </a:spcAft>
              <a:buNone/>
            </a:pPr>
            <a:r>
              <a:t/>
            </a:r>
            <a:endParaRPr sz="1766">
              <a:solidFill>
                <a:srgbClr val="1155CC"/>
              </a:solidFill>
              <a:latin typeface="Comic Sans MS"/>
              <a:ea typeface="Comic Sans MS"/>
              <a:cs typeface="Comic Sans MS"/>
              <a:sym typeface="Comic Sans MS"/>
            </a:endParaRPr>
          </a:p>
          <a:p>
            <a:pPr indent="-307120" lvl="1" marL="914400" rtl="0" algn="l">
              <a:spcBef>
                <a:spcPts val="1200"/>
              </a:spcBef>
              <a:spcAft>
                <a:spcPts val="0"/>
              </a:spcAft>
              <a:buClr>
                <a:srgbClr val="1155CC"/>
              </a:buClr>
              <a:buSzPct val="100000"/>
              <a:buFont typeface="Comic Sans MS"/>
              <a:buChar char="○"/>
            </a:pPr>
            <a:r>
              <a:rPr lang="en" sz="1766">
                <a:solidFill>
                  <a:srgbClr val="1155CC"/>
                </a:solidFill>
                <a:latin typeface="Comic Sans MS"/>
                <a:ea typeface="Comic Sans MS"/>
                <a:cs typeface="Comic Sans MS"/>
                <a:sym typeface="Comic Sans MS"/>
              </a:rPr>
              <a:t>The PTO profited  $1,054.50.</a:t>
            </a:r>
            <a:endParaRPr sz="1766">
              <a:solidFill>
                <a:srgbClr val="1155CC"/>
              </a:solidFill>
              <a:latin typeface="Comic Sans MS"/>
              <a:ea typeface="Comic Sans MS"/>
              <a:cs typeface="Comic Sans MS"/>
              <a:sym typeface="Comic Sans MS"/>
            </a:endParaRPr>
          </a:p>
          <a:p>
            <a:pPr indent="0" lvl="0" marL="914400" rtl="0" algn="l">
              <a:spcBef>
                <a:spcPts val="1200"/>
              </a:spcBef>
              <a:spcAft>
                <a:spcPts val="0"/>
              </a:spcAft>
              <a:buNone/>
            </a:pPr>
            <a:r>
              <a:t/>
            </a:r>
            <a:endParaRPr sz="1766">
              <a:solidFill>
                <a:srgbClr val="1155CC"/>
              </a:solidFill>
              <a:latin typeface="Comic Sans MS"/>
              <a:ea typeface="Comic Sans MS"/>
              <a:cs typeface="Comic Sans MS"/>
              <a:sym typeface="Comic Sans MS"/>
            </a:endParaRPr>
          </a:p>
          <a:p>
            <a:pPr indent="-307120" lvl="1" marL="914400" rtl="0" algn="l">
              <a:spcBef>
                <a:spcPts val="1200"/>
              </a:spcBef>
              <a:spcAft>
                <a:spcPts val="0"/>
              </a:spcAft>
              <a:buClr>
                <a:srgbClr val="1155CC"/>
              </a:buClr>
              <a:buSzPct val="100000"/>
              <a:buFont typeface="Comic Sans MS"/>
              <a:buChar char="○"/>
            </a:pPr>
            <a:r>
              <a:rPr lang="en" sz="1766">
                <a:solidFill>
                  <a:srgbClr val="1155CC"/>
                </a:solidFill>
                <a:latin typeface="Comic Sans MS"/>
                <a:ea typeface="Comic Sans MS"/>
                <a:cs typeface="Comic Sans MS"/>
                <a:sym typeface="Comic Sans MS"/>
              </a:rPr>
              <a:t>Next sale is the Holiday Spiritwear sale, and we are running it early due to shortages.</a:t>
            </a:r>
            <a:endParaRPr sz="1766">
              <a:solidFill>
                <a:srgbClr val="1155CC"/>
              </a:solidFill>
              <a:latin typeface="Comic Sans MS"/>
              <a:ea typeface="Comic Sans MS"/>
              <a:cs typeface="Comic Sans MS"/>
              <a:sym typeface="Comic Sans MS"/>
            </a:endParaRPr>
          </a:p>
          <a:p>
            <a:pPr indent="0" lvl="0" marL="914400" rtl="0" algn="l">
              <a:spcBef>
                <a:spcPts val="1200"/>
              </a:spcBef>
              <a:spcAft>
                <a:spcPts val="0"/>
              </a:spcAft>
              <a:buNone/>
            </a:pPr>
            <a:r>
              <a:t/>
            </a:r>
            <a:endParaRPr sz="1766">
              <a:solidFill>
                <a:srgbClr val="1155CC"/>
              </a:solidFill>
              <a:latin typeface="Comic Sans MS"/>
              <a:ea typeface="Comic Sans MS"/>
              <a:cs typeface="Comic Sans MS"/>
              <a:sym typeface="Comic Sans MS"/>
            </a:endParaRPr>
          </a:p>
          <a:p>
            <a:pPr indent="-307120" lvl="1" marL="914400" rtl="0" algn="l">
              <a:spcBef>
                <a:spcPts val="1200"/>
              </a:spcBef>
              <a:spcAft>
                <a:spcPts val="0"/>
              </a:spcAft>
              <a:buClr>
                <a:srgbClr val="1155CC"/>
              </a:buClr>
              <a:buSzPct val="100000"/>
              <a:buFont typeface="Comic Sans MS"/>
              <a:buChar char="○"/>
            </a:pPr>
            <a:r>
              <a:rPr lang="en" sz="1766">
                <a:solidFill>
                  <a:srgbClr val="1155CC"/>
                </a:solidFill>
                <a:latin typeface="Comic Sans MS"/>
                <a:ea typeface="Comic Sans MS"/>
                <a:cs typeface="Comic Sans MS"/>
                <a:sym typeface="Comic Sans MS"/>
              </a:rPr>
              <a:t>Suggestions on Spiritwear items to be offered. </a:t>
            </a:r>
            <a:endParaRPr sz="1766">
              <a:solidFill>
                <a:srgbClr val="1155CC"/>
              </a:solidFill>
              <a:latin typeface="Comic Sans MS"/>
              <a:ea typeface="Comic Sans MS"/>
              <a:cs typeface="Comic Sans MS"/>
              <a:sym typeface="Comic Sans MS"/>
            </a:endParaRPr>
          </a:p>
        </p:txBody>
      </p:sp>
      <p:pic>
        <p:nvPicPr>
          <p:cNvPr id="89" name="Google Shape;89;p16"/>
          <p:cNvPicPr preferRelativeResize="0"/>
          <p:nvPr/>
        </p:nvPicPr>
        <p:blipFill>
          <a:blip r:embed="rId3">
            <a:alphaModFix/>
          </a:blip>
          <a:stretch>
            <a:fillRect/>
          </a:stretch>
        </p:blipFill>
        <p:spPr>
          <a:xfrm>
            <a:off x="5712146" y="0"/>
            <a:ext cx="3431858"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7"/>
          <p:cNvPicPr preferRelativeResize="0"/>
          <p:nvPr/>
        </p:nvPicPr>
        <p:blipFill>
          <a:blip r:embed="rId3">
            <a:alphaModFix/>
          </a:blip>
          <a:stretch>
            <a:fillRect/>
          </a:stretch>
        </p:blipFill>
        <p:spPr>
          <a:xfrm>
            <a:off x="0" y="3466725"/>
            <a:ext cx="1599326" cy="1676774"/>
          </a:xfrm>
          <a:prstGeom prst="rect">
            <a:avLst/>
          </a:prstGeom>
          <a:noFill/>
          <a:ln>
            <a:noFill/>
          </a:ln>
        </p:spPr>
      </p:pic>
      <p:sp>
        <p:nvSpPr>
          <p:cNvPr id="95" name="Google Shape;95;p17"/>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1C232"/>
                </a:solidFill>
              </a:rPr>
              <a:t>Vice </a:t>
            </a:r>
            <a:r>
              <a:rPr lang="en">
                <a:solidFill>
                  <a:srgbClr val="F1C232"/>
                </a:solidFill>
              </a:rPr>
              <a:t>President Report:</a:t>
            </a:r>
            <a:endParaRPr>
              <a:solidFill>
                <a:srgbClr val="F1C232"/>
              </a:solidFill>
            </a:endParaRPr>
          </a:p>
        </p:txBody>
      </p:sp>
      <p:sp>
        <p:nvSpPr>
          <p:cNvPr id="96" name="Google Shape;96;p17"/>
          <p:cNvSpPr txBox="1"/>
          <p:nvPr>
            <p:ph idx="1" type="body"/>
          </p:nvPr>
        </p:nvSpPr>
        <p:spPr>
          <a:xfrm>
            <a:off x="28300" y="1676775"/>
            <a:ext cx="5142600" cy="3466800"/>
          </a:xfrm>
          <a:prstGeom prst="rect">
            <a:avLst/>
          </a:prstGeom>
        </p:spPr>
        <p:txBody>
          <a:bodyPr anchorCtr="0" anchor="t" bIns="91425" lIns="91425" spcFirstLastPara="1" rIns="91425" wrap="square" tIns="91425">
            <a:normAutofit fontScale="77500" lnSpcReduction="20000"/>
          </a:bodyPr>
          <a:lstStyle/>
          <a:p>
            <a:pPr indent="0" lvl="0" marL="457200" rtl="0" algn="l">
              <a:spcBef>
                <a:spcPts val="1200"/>
              </a:spcBef>
              <a:spcAft>
                <a:spcPts val="0"/>
              </a:spcAft>
              <a:buNone/>
            </a:pPr>
            <a:r>
              <a:t/>
            </a:r>
            <a:endParaRPr sz="1100">
              <a:solidFill>
                <a:srgbClr val="1155CC"/>
              </a:solidFill>
              <a:latin typeface="Times New Roman"/>
              <a:ea typeface="Times New Roman"/>
              <a:cs typeface="Times New Roman"/>
              <a:sym typeface="Times New Roman"/>
            </a:endParaRPr>
          </a:p>
          <a:p>
            <a:pPr indent="-319080" lvl="0" marL="457200" rtl="0" algn="l">
              <a:spcBef>
                <a:spcPts val="1200"/>
              </a:spcBef>
              <a:spcAft>
                <a:spcPts val="0"/>
              </a:spcAft>
              <a:buClr>
                <a:srgbClr val="1155CC"/>
              </a:buClr>
              <a:buSzPct val="94841"/>
              <a:buFont typeface="Comic Sans MS"/>
              <a:buChar char="●"/>
            </a:pPr>
            <a:r>
              <a:rPr lang="en" sz="1938">
                <a:solidFill>
                  <a:srgbClr val="1155CC"/>
                </a:solidFill>
                <a:latin typeface="Comic Sans MS"/>
                <a:ea typeface="Comic Sans MS"/>
                <a:cs typeface="Comic Sans MS"/>
                <a:sym typeface="Comic Sans MS"/>
              </a:rPr>
              <a:t>50/50 Raffle Tickets</a:t>
            </a:r>
            <a:endParaRPr sz="1938">
              <a:solidFill>
                <a:srgbClr val="1155CC"/>
              </a:solidFill>
              <a:latin typeface="Comic Sans MS"/>
              <a:ea typeface="Comic Sans MS"/>
              <a:cs typeface="Comic Sans MS"/>
              <a:sym typeface="Comic Sans MS"/>
            </a:endParaRPr>
          </a:p>
          <a:p>
            <a:pPr indent="-285969" lvl="1" marL="914400" rtl="0" algn="l">
              <a:spcBef>
                <a:spcPts val="0"/>
              </a:spcBef>
              <a:spcAft>
                <a:spcPts val="0"/>
              </a:spcAft>
              <a:buClr>
                <a:srgbClr val="1155CC"/>
              </a:buClr>
              <a:buSzPct val="92099"/>
              <a:buFont typeface="Comic Sans MS"/>
              <a:buChar char="○"/>
            </a:pPr>
            <a:r>
              <a:rPr lang="en" sz="1265">
                <a:solidFill>
                  <a:srgbClr val="1155CC"/>
                </a:solidFill>
                <a:latin typeface="Comic Sans MS"/>
                <a:ea typeface="Comic Sans MS"/>
                <a:cs typeface="Comic Sans MS"/>
                <a:sym typeface="Comic Sans MS"/>
              </a:rPr>
              <a:t>On sale now through October 25. Drawing to be held Friday, October 29</a:t>
            </a:r>
            <a:r>
              <a:rPr baseline="30000" lang="en" sz="1265">
                <a:solidFill>
                  <a:srgbClr val="1155CC"/>
                </a:solidFill>
                <a:latin typeface="Comic Sans MS"/>
                <a:ea typeface="Comic Sans MS"/>
                <a:cs typeface="Comic Sans MS"/>
                <a:sym typeface="Comic Sans MS"/>
              </a:rPr>
              <a:t>th</a:t>
            </a:r>
            <a:r>
              <a:rPr lang="en" sz="1265">
                <a:solidFill>
                  <a:srgbClr val="1155CC"/>
                </a:solidFill>
                <a:latin typeface="Comic Sans MS"/>
                <a:ea typeface="Comic Sans MS"/>
                <a:cs typeface="Comic Sans MS"/>
                <a:sym typeface="Comic Sans MS"/>
              </a:rPr>
              <a:t> after school.</a:t>
            </a:r>
            <a:endParaRPr sz="1265">
              <a:solidFill>
                <a:srgbClr val="1155CC"/>
              </a:solidFill>
              <a:latin typeface="Comic Sans MS"/>
              <a:ea typeface="Comic Sans MS"/>
              <a:cs typeface="Comic Sans MS"/>
              <a:sym typeface="Comic Sans MS"/>
            </a:endParaRPr>
          </a:p>
          <a:p>
            <a:pPr indent="0" lvl="0" marL="914400" rtl="0" algn="l">
              <a:spcBef>
                <a:spcPts val="0"/>
              </a:spcBef>
              <a:spcAft>
                <a:spcPts val="0"/>
              </a:spcAft>
              <a:buNone/>
            </a:pPr>
            <a:r>
              <a:t/>
            </a:r>
            <a:endParaRPr sz="1265">
              <a:solidFill>
                <a:srgbClr val="1155CC"/>
              </a:solidFill>
              <a:latin typeface="Comic Sans MS"/>
              <a:ea typeface="Comic Sans MS"/>
              <a:cs typeface="Comic Sans MS"/>
              <a:sym typeface="Comic Sans MS"/>
            </a:endParaRPr>
          </a:p>
          <a:p>
            <a:pPr indent="-285969" lvl="1" marL="914400" rtl="0" algn="l">
              <a:spcBef>
                <a:spcPts val="0"/>
              </a:spcBef>
              <a:spcAft>
                <a:spcPts val="0"/>
              </a:spcAft>
              <a:buClr>
                <a:srgbClr val="1155CC"/>
              </a:buClr>
              <a:buSzPct val="92099"/>
              <a:buFont typeface="Comic Sans MS"/>
              <a:buChar char="○"/>
            </a:pPr>
            <a:r>
              <a:rPr lang="en" sz="1265">
                <a:solidFill>
                  <a:srgbClr val="1155CC"/>
                </a:solidFill>
                <a:latin typeface="Comic Sans MS"/>
                <a:ea typeface="Comic Sans MS"/>
                <a:cs typeface="Comic Sans MS"/>
                <a:sym typeface="Comic Sans MS"/>
              </a:rPr>
              <a:t>This is one of our biggest fundraisers that generates funds for the PTO and our programs. We want to sell as much as possible.</a:t>
            </a:r>
            <a:endParaRPr sz="1265">
              <a:solidFill>
                <a:srgbClr val="1155CC"/>
              </a:solidFill>
              <a:latin typeface="Comic Sans MS"/>
              <a:ea typeface="Comic Sans MS"/>
              <a:cs typeface="Comic Sans MS"/>
              <a:sym typeface="Comic Sans MS"/>
            </a:endParaRPr>
          </a:p>
          <a:p>
            <a:pPr indent="0" lvl="0" marL="914400" rtl="0" algn="l">
              <a:spcBef>
                <a:spcPts val="0"/>
              </a:spcBef>
              <a:spcAft>
                <a:spcPts val="0"/>
              </a:spcAft>
              <a:buNone/>
            </a:pPr>
            <a:r>
              <a:t/>
            </a:r>
            <a:endParaRPr sz="1265">
              <a:solidFill>
                <a:srgbClr val="1155CC"/>
              </a:solidFill>
              <a:latin typeface="Comic Sans MS"/>
              <a:ea typeface="Comic Sans MS"/>
              <a:cs typeface="Comic Sans MS"/>
              <a:sym typeface="Comic Sans MS"/>
            </a:endParaRPr>
          </a:p>
          <a:p>
            <a:pPr indent="-285969" lvl="1" marL="914400" rtl="0" algn="l">
              <a:spcBef>
                <a:spcPts val="0"/>
              </a:spcBef>
              <a:spcAft>
                <a:spcPts val="0"/>
              </a:spcAft>
              <a:buClr>
                <a:srgbClr val="1155CC"/>
              </a:buClr>
              <a:buSzPct val="92099"/>
              <a:buFont typeface="Comic Sans MS"/>
              <a:buChar char="○"/>
            </a:pPr>
            <a:r>
              <a:rPr lang="en" sz="1265">
                <a:solidFill>
                  <a:srgbClr val="1155CC"/>
                </a:solidFill>
                <a:latin typeface="Comic Sans MS"/>
                <a:ea typeface="Comic Sans MS"/>
                <a:cs typeface="Comic Sans MS"/>
                <a:sym typeface="Comic Sans MS"/>
              </a:rPr>
              <a:t>Please return ticket stubs to PTO mailbox in main office or contact Kayte at kaitlin.keller1@gmail.com to arrange dropoff.</a:t>
            </a:r>
            <a:endParaRPr sz="1200">
              <a:solidFill>
                <a:srgbClr val="000000"/>
              </a:solidFill>
              <a:latin typeface="Times New Roman"/>
              <a:ea typeface="Times New Roman"/>
              <a:cs typeface="Times New Roman"/>
              <a:sym typeface="Times New Roman"/>
            </a:endParaRPr>
          </a:p>
          <a:p>
            <a:pPr indent="0" lvl="0" marL="914400" rtl="0" algn="l">
              <a:spcBef>
                <a:spcPts val="0"/>
              </a:spcBef>
              <a:spcAft>
                <a:spcPts val="0"/>
              </a:spcAft>
              <a:buNone/>
            </a:pPr>
            <a:r>
              <a:t/>
            </a:r>
            <a:endParaRPr sz="1265">
              <a:solidFill>
                <a:srgbClr val="1155CC"/>
              </a:solidFill>
              <a:latin typeface="Comic Sans MS"/>
              <a:ea typeface="Comic Sans MS"/>
              <a:cs typeface="Comic Sans MS"/>
              <a:sym typeface="Comic Sans MS"/>
            </a:endParaRPr>
          </a:p>
          <a:p>
            <a:pPr indent="0" lvl="0" marL="914400" rtl="0" algn="l">
              <a:spcBef>
                <a:spcPts val="0"/>
              </a:spcBef>
              <a:spcAft>
                <a:spcPts val="0"/>
              </a:spcAft>
              <a:buNone/>
            </a:pPr>
            <a:r>
              <a:t/>
            </a:r>
            <a:endParaRPr sz="1265">
              <a:solidFill>
                <a:srgbClr val="1155CC"/>
              </a:solidFill>
              <a:latin typeface="Comic Sans MS"/>
              <a:ea typeface="Comic Sans MS"/>
              <a:cs typeface="Comic Sans MS"/>
              <a:sym typeface="Comic Sans MS"/>
            </a:endParaRPr>
          </a:p>
          <a:p>
            <a:pPr indent="-285969" lvl="4" marL="2286000" rtl="0" algn="l">
              <a:spcBef>
                <a:spcPts val="0"/>
              </a:spcBef>
              <a:spcAft>
                <a:spcPts val="0"/>
              </a:spcAft>
              <a:buClr>
                <a:srgbClr val="1155CC"/>
              </a:buClr>
              <a:buSzPct val="92099"/>
              <a:buFont typeface="Comic Sans MS"/>
              <a:buChar char="○"/>
            </a:pPr>
            <a:r>
              <a:rPr lang="en" sz="1265">
                <a:solidFill>
                  <a:srgbClr val="1155CC"/>
                </a:solidFill>
                <a:latin typeface="Comic Sans MS"/>
                <a:ea typeface="Comic Sans MS"/>
                <a:cs typeface="Comic Sans MS"/>
                <a:sym typeface="Comic Sans MS"/>
              </a:rPr>
              <a:t>Class parents have received 5 tickets each to sell.</a:t>
            </a:r>
            <a:endParaRPr sz="1265">
              <a:solidFill>
                <a:srgbClr val="1155CC"/>
              </a:solidFill>
              <a:latin typeface="Comic Sans MS"/>
              <a:ea typeface="Comic Sans MS"/>
              <a:cs typeface="Comic Sans MS"/>
              <a:sym typeface="Comic Sans MS"/>
            </a:endParaRPr>
          </a:p>
          <a:p>
            <a:pPr indent="0" lvl="0" marL="914400" rtl="0" algn="l">
              <a:spcBef>
                <a:spcPts val="0"/>
              </a:spcBef>
              <a:spcAft>
                <a:spcPts val="0"/>
              </a:spcAft>
              <a:buNone/>
            </a:pPr>
            <a:r>
              <a:t/>
            </a:r>
            <a:endParaRPr sz="1265">
              <a:solidFill>
                <a:srgbClr val="1155CC"/>
              </a:solidFill>
              <a:latin typeface="Comic Sans MS"/>
              <a:ea typeface="Comic Sans MS"/>
              <a:cs typeface="Comic Sans MS"/>
              <a:sym typeface="Comic Sans MS"/>
            </a:endParaRPr>
          </a:p>
          <a:p>
            <a:pPr indent="-285969" lvl="4" marL="2286000" rtl="0" algn="l">
              <a:spcBef>
                <a:spcPts val="0"/>
              </a:spcBef>
              <a:spcAft>
                <a:spcPts val="0"/>
              </a:spcAft>
              <a:buClr>
                <a:srgbClr val="1155CC"/>
              </a:buClr>
              <a:buSzPct val="92099"/>
              <a:buFont typeface="Comic Sans MS"/>
              <a:buChar char="○"/>
            </a:pPr>
            <a:r>
              <a:rPr lang="en" sz="1265">
                <a:solidFill>
                  <a:srgbClr val="1155CC"/>
                </a:solidFill>
                <a:latin typeface="Comic Sans MS"/>
                <a:ea typeface="Comic Sans MS"/>
                <a:cs typeface="Comic Sans MS"/>
                <a:sym typeface="Comic Sans MS"/>
              </a:rPr>
              <a:t>More tickets are available.</a:t>
            </a:r>
            <a:endParaRPr sz="1265">
              <a:solidFill>
                <a:srgbClr val="1155CC"/>
              </a:solidFill>
              <a:latin typeface="Comic Sans MS"/>
              <a:ea typeface="Comic Sans MS"/>
              <a:cs typeface="Comic Sans MS"/>
              <a:sym typeface="Comic Sans MS"/>
            </a:endParaRPr>
          </a:p>
          <a:p>
            <a:pPr indent="0" lvl="0" marL="914400" rtl="0" algn="l">
              <a:spcBef>
                <a:spcPts val="0"/>
              </a:spcBef>
              <a:spcAft>
                <a:spcPts val="0"/>
              </a:spcAft>
              <a:buNone/>
            </a:pPr>
            <a:r>
              <a:t/>
            </a:r>
            <a:endParaRPr sz="1265">
              <a:solidFill>
                <a:srgbClr val="1155CC"/>
              </a:solidFill>
              <a:latin typeface="Comic Sans MS"/>
              <a:ea typeface="Comic Sans MS"/>
              <a:cs typeface="Comic Sans MS"/>
              <a:sym typeface="Comic Sans MS"/>
            </a:endParaRPr>
          </a:p>
          <a:p>
            <a:pPr indent="-285969" lvl="4" marL="2286000" rtl="0" algn="l">
              <a:spcBef>
                <a:spcPts val="0"/>
              </a:spcBef>
              <a:spcAft>
                <a:spcPts val="0"/>
              </a:spcAft>
              <a:buClr>
                <a:srgbClr val="1155CC"/>
              </a:buClr>
              <a:buSzPct val="92099"/>
              <a:buFont typeface="Comic Sans MS"/>
              <a:buChar char="○"/>
            </a:pPr>
            <a:r>
              <a:rPr lang="en" sz="1265">
                <a:solidFill>
                  <a:srgbClr val="1155CC"/>
                </a:solidFill>
                <a:latin typeface="Comic Sans MS"/>
                <a:ea typeface="Comic Sans MS"/>
                <a:cs typeface="Comic Sans MS"/>
                <a:sym typeface="Comic Sans MS"/>
              </a:rPr>
              <a:t>We are now accepting Venmo payments!</a:t>
            </a:r>
            <a:endParaRPr sz="1265">
              <a:solidFill>
                <a:srgbClr val="1155CC"/>
              </a:solidFill>
              <a:latin typeface="Comic Sans MS"/>
              <a:ea typeface="Comic Sans MS"/>
              <a:cs typeface="Comic Sans MS"/>
              <a:sym typeface="Comic Sans MS"/>
            </a:endParaRPr>
          </a:p>
          <a:p>
            <a:pPr indent="0" lvl="0" marL="457200" rtl="0" algn="l">
              <a:spcBef>
                <a:spcPts val="1200"/>
              </a:spcBef>
              <a:spcAft>
                <a:spcPts val="0"/>
              </a:spcAft>
              <a:buNone/>
            </a:pPr>
            <a:r>
              <a:t/>
            </a:r>
            <a:endParaRPr sz="1100">
              <a:solidFill>
                <a:srgbClr val="1155CC"/>
              </a:solidFill>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rgbClr val="1155CC"/>
              </a:solidFill>
              <a:latin typeface="Times New Roman"/>
              <a:ea typeface="Times New Roman"/>
              <a:cs typeface="Times New Roman"/>
              <a:sym typeface="Times New Roman"/>
            </a:endParaRPr>
          </a:p>
        </p:txBody>
      </p:sp>
      <p:pic>
        <p:nvPicPr>
          <p:cNvPr id="97" name="Google Shape;97;p17"/>
          <p:cNvPicPr preferRelativeResize="0"/>
          <p:nvPr/>
        </p:nvPicPr>
        <p:blipFill>
          <a:blip r:embed="rId4">
            <a:alphaModFix/>
          </a:blip>
          <a:stretch>
            <a:fillRect/>
          </a:stretch>
        </p:blipFill>
        <p:spPr>
          <a:xfrm>
            <a:off x="5170838" y="0"/>
            <a:ext cx="3973153" cy="5143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8"/>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1C232"/>
                </a:solidFill>
              </a:rPr>
              <a:t>Treasurer </a:t>
            </a:r>
            <a:r>
              <a:rPr lang="en">
                <a:solidFill>
                  <a:srgbClr val="F1C232"/>
                </a:solidFill>
              </a:rPr>
              <a:t>Report:</a:t>
            </a:r>
            <a:endParaRPr>
              <a:solidFill>
                <a:srgbClr val="F1C232"/>
              </a:solidFill>
            </a:endParaRPr>
          </a:p>
        </p:txBody>
      </p:sp>
      <p:sp>
        <p:nvSpPr>
          <p:cNvPr id="103" name="Google Shape;103;p18"/>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p>
            <a:pPr indent="0" lvl="0" marL="457200" rtl="0" algn="l">
              <a:spcBef>
                <a:spcPts val="1200"/>
              </a:spcBef>
              <a:spcAft>
                <a:spcPts val="0"/>
              </a:spcAft>
              <a:buNone/>
            </a:pPr>
            <a:r>
              <a:t/>
            </a:r>
            <a:endParaRPr sz="1100">
              <a:solidFill>
                <a:srgbClr val="1155CC"/>
              </a:solidFill>
              <a:latin typeface="Times New Roman"/>
              <a:ea typeface="Times New Roman"/>
              <a:cs typeface="Times New Roman"/>
              <a:sym typeface="Times New Roman"/>
            </a:endParaRPr>
          </a:p>
          <a:p>
            <a:pPr indent="-330200" lvl="0" marL="457200" rtl="0" algn="l">
              <a:spcBef>
                <a:spcPts val="1200"/>
              </a:spcBef>
              <a:spcAft>
                <a:spcPts val="0"/>
              </a:spcAft>
              <a:buClr>
                <a:srgbClr val="1155CC"/>
              </a:buClr>
              <a:buSzPts val="1600"/>
              <a:buFont typeface="Comic Sans MS"/>
              <a:buChar char="●"/>
            </a:pPr>
            <a:r>
              <a:rPr lang="en" sz="1600">
                <a:solidFill>
                  <a:srgbClr val="1155CC"/>
                </a:solidFill>
                <a:latin typeface="Comic Sans MS"/>
                <a:ea typeface="Comic Sans MS"/>
                <a:cs typeface="Comic Sans MS"/>
                <a:sym typeface="Comic Sans MS"/>
              </a:rPr>
              <a:t>Operating Budget 2021-2022</a:t>
            </a:r>
            <a:endParaRPr sz="1600">
              <a:solidFill>
                <a:srgbClr val="1155CC"/>
              </a:solidFill>
              <a:latin typeface="Comic Sans MS"/>
              <a:ea typeface="Comic Sans MS"/>
              <a:cs typeface="Comic Sans MS"/>
              <a:sym typeface="Comic Sans MS"/>
            </a:endParaRPr>
          </a:p>
          <a:p>
            <a:pPr indent="0" lvl="0" marL="457200" rtl="0" algn="l">
              <a:spcBef>
                <a:spcPts val="1200"/>
              </a:spcBef>
              <a:spcAft>
                <a:spcPts val="0"/>
              </a:spcAft>
              <a:buNone/>
            </a:pPr>
            <a:r>
              <a:t/>
            </a:r>
            <a:endParaRPr sz="1600">
              <a:solidFill>
                <a:srgbClr val="1155CC"/>
              </a:solidFill>
              <a:latin typeface="Comic Sans MS"/>
              <a:ea typeface="Comic Sans MS"/>
              <a:cs typeface="Comic Sans MS"/>
              <a:sym typeface="Comic Sans MS"/>
            </a:endParaRPr>
          </a:p>
          <a:p>
            <a:pPr indent="-330200" lvl="0" marL="457200" rtl="0" algn="l">
              <a:spcBef>
                <a:spcPts val="1200"/>
              </a:spcBef>
              <a:spcAft>
                <a:spcPts val="0"/>
              </a:spcAft>
              <a:buClr>
                <a:srgbClr val="1155CC"/>
              </a:buClr>
              <a:buSzPts val="1600"/>
              <a:buFont typeface="Comic Sans MS"/>
              <a:buChar char="●"/>
            </a:pPr>
            <a:r>
              <a:rPr lang="en" sz="1600">
                <a:solidFill>
                  <a:srgbClr val="1155CC"/>
                </a:solidFill>
                <a:latin typeface="Comic Sans MS"/>
                <a:ea typeface="Comic Sans MS"/>
                <a:cs typeface="Comic Sans MS"/>
                <a:sym typeface="Comic Sans MS"/>
              </a:rPr>
              <a:t>Account Balances: Main, Class 2022, Class 2023 &amp; Class 2024</a:t>
            </a:r>
            <a:endParaRPr sz="1600">
              <a:solidFill>
                <a:srgbClr val="1155CC"/>
              </a:solidFill>
              <a:latin typeface="Comic Sans MS"/>
              <a:ea typeface="Comic Sans MS"/>
              <a:cs typeface="Comic Sans MS"/>
              <a:sym typeface="Comic Sans M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9"/>
          <p:cNvSpPr txBox="1"/>
          <p:nvPr>
            <p:ph type="title"/>
          </p:nvPr>
        </p:nvSpPr>
        <p:spPr>
          <a:xfrm>
            <a:off x="490250" y="488250"/>
            <a:ext cx="8438400" cy="4090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solidFill>
                  <a:srgbClr val="F1C232"/>
                </a:solidFill>
              </a:rPr>
              <a:t>Principal Report</a:t>
            </a:r>
            <a:endParaRPr>
              <a:solidFill>
                <a:srgbClr val="F1C23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0"/>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1C232"/>
                </a:solidFill>
              </a:rPr>
              <a:t>Kindergarten and New Student Orientation</a:t>
            </a:r>
            <a:r>
              <a:rPr lang="en">
                <a:solidFill>
                  <a:srgbClr val="F1C232"/>
                </a:solidFill>
              </a:rPr>
              <a:t>:</a:t>
            </a:r>
            <a:endParaRPr>
              <a:solidFill>
                <a:srgbClr val="F1C232"/>
              </a:solidFill>
            </a:endParaRPr>
          </a:p>
        </p:txBody>
      </p:sp>
      <p:sp>
        <p:nvSpPr>
          <p:cNvPr id="114" name="Google Shape;114;p20"/>
          <p:cNvSpPr txBox="1"/>
          <p:nvPr>
            <p:ph idx="1" type="body"/>
          </p:nvPr>
        </p:nvSpPr>
        <p:spPr>
          <a:xfrm>
            <a:off x="56600" y="1919075"/>
            <a:ext cx="4584600" cy="2710200"/>
          </a:xfrm>
          <a:prstGeom prst="rect">
            <a:avLst/>
          </a:prstGeom>
        </p:spPr>
        <p:txBody>
          <a:bodyPr anchorCtr="0" anchor="t" bIns="91425" lIns="91425" spcFirstLastPara="1" rIns="91425" wrap="square" tIns="91425">
            <a:normAutofit lnSpcReduction="10000"/>
          </a:bodyPr>
          <a:lstStyle/>
          <a:p>
            <a:pPr indent="-304800" lvl="0" marL="457200" rtl="0" algn="l">
              <a:spcBef>
                <a:spcPts val="1200"/>
              </a:spcBef>
              <a:spcAft>
                <a:spcPts val="0"/>
              </a:spcAft>
              <a:buClr>
                <a:srgbClr val="1155CC"/>
              </a:buClr>
              <a:buSzPts val="1200"/>
              <a:buFont typeface="Times New Roman"/>
              <a:buChar char="●"/>
            </a:pPr>
            <a:r>
              <a:rPr lang="en" sz="1200">
                <a:solidFill>
                  <a:srgbClr val="1155CC"/>
                </a:solidFill>
                <a:latin typeface="Times New Roman"/>
                <a:ea typeface="Times New Roman"/>
                <a:cs typeface="Times New Roman"/>
                <a:sym typeface="Times New Roman"/>
              </a:rPr>
              <a:t>Committee Chair - Courtney Gilmartin</a:t>
            </a:r>
            <a:endParaRPr sz="1200">
              <a:solidFill>
                <a:srgbClr val="1155CC"/>
              </a:solidFill>
              <a:latin typeface="Times New Roman"/>
              <a:ea typeface="Times New Roman"/>
              <a:cs typeface="Times New Roman"/>
              <a:sym typeface="Times New Roman"/>
            </a:endParaRPr>
          </a:p>
          <a:p>
            <a:pPr indent="0" lvl="0" marL="457200" rtl="0" algn="l">
              <a:spcBef>
                <a:spcPts val="12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914400" rtl="0" algn="l">
              <a:spcBef>
                <a:spcPts val="12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Held on August 26</a:t>
            </a:r>
            <a:r>
              <a:rPr baseline="30000" lang="en" sz="1100">
                <a:solidFill>
                  <a:srgbClr val="1155CC"/>
                </a:solidFill>
                <a:latin typeface="Times New Roman"/>
                <a:ea typeface="Times New Roman"/>
                <a:cs typeface="Times New Roman"/>
                <a:sym typeface="Times New Roman"/>
              </a:rPr>
              <a:t>th</a:t>
            </a:r>
            <a:endParaRPr baseline="30000" sz="1100">
              <a:solidFill>
                <a:srgbClr val="1155CC"/>
              </a:solidFill>
              <a:latin typeface="Times New Roman"/>
              <a:ea typeface="Times New Roman"/>
              <a:cs typeface="Times New Roman"/>
              <a:sym typeface="Times New Roman"/>
            </a:endParaRPr>
          </a:p>
          <a:p>
            <a:pPr indent="0" lvl="0" marL="0" rtl="0" algn="l">
              <a:spcBef>
                <a:spcPts val="1200"/>
              </a:spcBef>
              <a:spcAft>
                <a:spcPts val="0"/>
              </a:spcAft>
              <a:buNone/>
            </a:pPr>
            <a:r>
              <a:t/>
            </a:r>
            <a:endParaRPr baseline="30000" sz="1100">
              <a:solidFill>
                <a:srgbClr val="1155CC"/>
              </a:solidFill>
              <a:latin typeface="Times New Roman"/>
              <a:ea typeface="Times New Roman"/>
              <a:cs typeface="Times New Roman"/>
              <a:sym typeface="Times New Roman"/>
            </a:endParaRPr>
          </a:p>
          <a:p>
            <a:pPr indent="-298450" lvl="1" marL="914400" rtl="0" algn="l">
              <a:spcBef>
                <a:spcPts val="12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School Store Opened</a:t>
            </a:r>
            <a:endParaRPr sz="1100">
              <a:solidFill>
                <a:srgbClr val="1155CC"/>
              </a:solidFill>
              <a:latin typeface="Times New Roman"/>
              <a:ea typeface="Times New Roman"/>
              <a:cs typeface="Times New Roman"/>
              <a:sym typeface="Times New Roman"/>
            </a:endParaRPr>
          </a:p>
          <a:p>
            <a:pPr indent="0" lvl="0" marL="914400" rtl="0" algn="l">
              <a:spcBef>
                <a:spcPts val="12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914400" rtl="0" algn="l">
              <a:spcBef>
                <a:spcPts val="12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Welcomed 45 kindergarteners and </a:t>
            </a:r>
            <a:endParaRPr sz="1100">
              <a:solidFill>
                <a:srgbClr val="1155CC"/>
              </a:solidFill>
              <a:latin typeface="Times New Roman"/>
              <a:ea typeface="Times New Roman"/>
              <a:cs typeface="Times New Roman"/>
              <a:sym typeface="Times New Roman"/>
            </a:endParaRPr>
          </a:p>
          <a:p>
            <a:pPr indent="0" lvl="0" marL="914400" rtl="0" algn="l">
              <a:spcBef>
                <a:spcPts val="1200"/>
              </a:spcBef>
              <a:spcAft>
                <a:spcPts val="1200"/>
              </a:spcAft>
              <a:buNone/>
            </a:pPr>
            <a:r>
              <a:rPr lang="en" sz="1100">
                <a:solidFill>
                  <a:srgbClr val="1155CC"/>
                </a:solidFill>
                <a:latin typeface="Times New Roman"/>
                <a:ea typeface="Times New Roman"/>
                <a:cs typeface="Times New Roman"/>
                <a:sym typeface="Times New Roman"/>
              </a:rPr>
              <a:t>18 new students</a:t>
            </a:r>
            <a:endParaRPr sz="1100">
              <a:solidFill>
                <a:srgbClr val="1155CC"/>
              </a:solidFill>
              <a:latin typeface="Times New Roman"/>
              <a:ea typeface="Times New Roman"/>
              <a:cs typeface="Times New Roman"/>
              <a:sym typeface="Times New Roman"/>
            </a:endParaRPr>
          </a:p>
        </p:txBody>
      </p:sp>
      <p:pic>
        <p:nvPicPr>
          <p:cNvPr id="115" name="Google Shape;115;p20"/>
          <p:cNvPicPr preferRelativeResize="0"/>
          <p:nvPr/>
        </p:nvPicPr>
        <p:blipFill>
          <a:blip r:embed="rId3">
            <a:alphaModFix/>
          </a:blip>
          <a:stretch>
            <a:fillRect/>
          </a:stretch>
        </p:blipFill>
        <p:spPr>
          <a:xfrm>
            <a:off x="5961050" y="1704475"/>
            <a:ext cx="3123199" cy="2342399"/>
          </a:xfrm>
          <a:prstGeom prst="rect">
            <a:avLst/>
          </a:prstGeom>
          <a:noFill/>
          <a:ln>
            <a:noFill/>
          </a:ln>
        </p:spPr>
      </p:pic>
      <p:pic>
        <p:nvPicPr>
          <p:cNvPr id="116" name="Google Shape;116;p20"/>
          <p:cNvPicPr preferRelativeResize="0"/>
          <p:nvPr/>
        </p:nvPicPr>
        <p:blipFill>
          <a:blip r:embed="rId4">
            <a:alphaModFix/>
          </a:blip>
          <a:stretch>
            <a:fillRect/>
          </a:stretch>
        </p:blipFill>
        <p:spPr>
          <a:xfrm>
            <a:off x="3279250" y="2840872"/>
            <a:ext cx="3123199" cy="23489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1C232"/>
                </a:solidFill>
              </a:rPr>
              <a:t>Welcome Back Breakfast</a:t>
            </a:r>
            <a:r>
              <a:rPr lang="en">
                <a:solidFill>
                  <a:srgbClr val="F1C232"/>
                </a:solidFill>
              </a:rPr>
              <a:t>:</a:t>
            </a:r>
            <a:endParaRPr>
              <a:solidFill>
                <a:srgbClr val="F1C232"/>
              </a:solidFill>
            </a:endParaRPr>
          </a:p>
        </p:txBody>
      </p:sp>
      <p:sp>
        <p:nvSpPr>
          <p:cNvPr id="122" name="Google Shape;122;p21"/>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p>
            <a:pPr indent="-304800" lvl="0" marL="457200" rtl="0" algn="l">
              <a:lnSpc>
                <a:spcPct val="100000"/>
              </a:lnSpc>
              <a:spcBef>
                <a:spcPts val="100"/>
              </a:spcBef>
              <a:spcAft>
                <a:spcPts val="0"/>
              </a:spcAft>
              <a:buClr>
                <a:srgbClr val="1155CC"/>
              </a:buClr>
              <a:buSzPts val="1200"/>
              <a:buFont typeface="Times New Roman"/>
              <a:buChar char="●"/>
            </a:pPr>
            <a:r>
              <a:rPr lang="en" sz="1200">
                <a:solidFill>
                  <a:srgbClr val="1155CC"/>
                </a:solidFill>
                <a:latin typeface="Times New Roman"/>
                <a:ea typeface="Times New Roman"/>
                <a:cs typeface="Times New Roman"/>
                <a:sym typeface="Times New Roman"/>
              </a:rPr>
              <a:t>Committee Chair - Kathleen Bade</a:t>
            </a:r>
            <a:endParaRPr sz="1200">
              <a:solidFill>
                <a:srgbClr val="1155CC"/>
              </a:solidFill>
              <a:latin typeface="Times New Roman"/>
              <a:ea typeface="Times New Roman"/>
              <a:cs typeface="Times New Roman"/>
              <a:sym typeface="Times New Roman"/>
            </a:endParaRPr>
          </a:p>
          <a:p>
            <a:pPr indent="0" lvl="0" marL="457200" rtl="0" algn="l">
              <a:lnSpc>
                <a:spcPct val="100000"/>
              </a:lnSpc>
              <a:spcBef>
                <a:spcPts val="100"/>
              </a:spcBef>
              <a:spcAft>
                <a:spcPts val="0"/>
              </a:spcAft>
              <a:buNone/>
            </a:pPr>
            <a:r>
              <a:t/>
            </a:r>
            <a:endParaRPr sz="1200">
              <a:solidFill>
                <a:srgbClr val="1155CC"/>
              </a:solidFill>
              <a:latin typeface="Times New Roman"/>
              <a:ea typeface="Times New Roman"/>
              <a:cs typeface="Times New Roman"/>
              <a:sym typeface="Times New Roman"/>
            </a:endParaRPr>
          </a:p>
          <a:p>
            <a:pPr indent="0" lvl="0" marL="457200" rtl="0" algn="l">
              <a:lnSpc>
                <a:spcPct val="100000"/>
              </a:lnSpc>
              <a:spcBef>
                <a:spcPts val="1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914400" rtl="0" algn="l">
              <a:lnSpc>
                <a:spcPct val="100000"/>
              </a:lnSpc>
              <a:spcBef>
                <a:spcPts val="1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Held on September 1</a:t>
            </a:r>
            <a:endParaRPr sz="1100">
              <a:solidFill>
                <a:srgbClr val="1155CC"/>
              </a:solidFill>
              <a:latin typeface="Times New Roman"/>
              <a:ea typeface="Times New Roman"/>
              <a:cs typeface="Times New Roman"/>
              <a:sym typeface="Times New Roman"/>
            </a:endParaRPr>
          </a:p>
          <a:p>
            <a:pPr indent="0" lvl="0" marL="914400" rtl="0" algn="l">
              <a:lnSpc>
                <a:spcPct val="100000"/>
              </a:lnSpc>
              <a:spcBef>
                <a:spcPts val="100"/>
              </a:spcBef>
              <a:spcAft>
                <a:spcPts val="0"/>
              </a:spcAft>
              <a:buNone/>
            </a:pPr>
            <a:r>
              <a:t/>
            </a:r>
            <a:endParaRPr sz="1100">
              <a:solidFill>
                <a:srgbClr val="1155CC"/>
              </a:solidFill>
              <a:latin typeface="Times New Roman"/>
              <a:ea typeface="Times New Roman"/>
              <a:cs typeface="Times New Roman"/>
              <a:sym typeface="Times New Roman"/>
            </a:endParaRPr>
          </a:p>
          <a:p>
            <a:pPr indent="0" lvl="0" marL="914400" rtl="0" algn="l">
              <a:lnSpc>
                <a:spcPct val="100000"/>
              </a:lnSpc>
              <a:spcBef>
                <a:spcPts val="1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914400" rtl="0" algn="l">
              <a:lnSpc>
                <a:spcPct val="100000"/>
              </a:lnSpc>
              <a:spcBef>
                <a:spcPts val="1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Provided breakfast to approximately 80 staff members</a:t>
            </a:r>
            <a:endParaRPr sz="1100">
              <a:solidFill>
                <a:srgbClr val="1155CC"/>
              </a:solidFill>
              <a:latin typeface="Times New Roman"/>
              <a:ea typeface="Times New Roman"/>
              <a:cs typeface="Times New Roman"/>
              <a:sym typeface="Times New Roman"/>
            </a:endParaRPr>
          </a:p>
          <a:p>
            <a:pPr indent="0" lvl="0" marL="914400" rtl="0" algn="l">
              <a:lnSpc>
                <a:spcPct val="100000"/>
              </a:lnSpc>
              <a:spcBef>
                <a:spcPts val="100"/>
              </a:spcBef>
              <a:spcAft>
                <a:spcPts val="0"/>
              </a:spcAft>
              <a:buNone/>
            </a:pPr>
            <a:r>
              <a:t/>
            </a:r>
            <a:endParaRPr sz="1100">
              <a:solidFill>
                <a:srgbClr val="1155CC"/>
              </a:solidFill>
              <a:latin typeface="Times New Roman"/>
              <a:ea typeface="Times New Roman"/>
              <a:cs typeface="Times New Roman"/>
              <a:sym typeface="Times New Roman"/>
            </a:endParaRPr>
          </a:p>
          <a:p>
            <a:pPr indent="0" lvl="0" marL="914400" rtl="0" algn="l">
              <a:lnSpc>
                <a:spcPct val="100000"/>
              </a:lnSpc>
              <a:spcBef>
                <a:spcPts val="1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914400" rtl="0" algn="l">
              <a:lnSpc>
                <a:spcPct val="100000"/>
              </a:lnSpc>
              <a:spcBef>
                <a:spcPts val="1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PTO provided small succulent plants to all staff</a:t>
            </a:r>
            <a:endParaRPr sz="1100">
              <a:solidFill>
                <a:srgbClr val="1155CC"/>
              </a:solidFill>
              <a:latin typeface="Times New Roman"/>
              <a:ea typeface="Times New Roman"/>
              <a:cs typeface="Times New Roman"/>
              <a:sym typeface="Times New Roman"/>
            </a:endParaRPr>
          </a:p>
          <a:p>
            <a:pPr indent="0" lvl="0" marL="914400" rtl="0" algn="l">
              <a:lnSpc>
                <a:spcPct val="100000"/>
              </a:lnSpc>
              <a:spcBef>
                <a:spcPts val="100"/>
              </a:spcBef>
              <a:spcAft>
                <a:spcPts val="0"/>
              </a:spcAft>
              <a:buNone/>
            </a:pPr>
            <a:r>
              <a:t/>
            </a:r>
            <a:endParaRPr sz="1100">
              <a:solidFill>
                <a:srgbClr val="1155CC"/>
              </a:solidFill>
              <a:latin typeface="Times New Roman"/>
              <a:ea typeface="Times New Roman"/>
              <a:cs typeface="Times New Roman"/>
              <a:sym typeface="Times New Roman"/>
            </a:endParaRPr>
          </a:p>
          <a:p>
            <a:pPr indent="-298450" lvl="1" marL="914400" rtl="0" algn="l">
              <a:lnSpc>
                <a:spcPct val="100000"/>
              </a:lnSpc>
              <a:spcBef>
                <a:spcPts val="100"/>
              </a:spcBef>
              <a:spcAft>
                <a:spcPts val="0"/>
              </a:spcAft>
              <a:buClr>
                <a:srgbClr val="1155CC"/>
              </a:buClr>
              <a:buSzPts val="1100"/>
              <a:buFont typeface="Times New Roman"/>
              <a:buChar char="○"/>
            </a:pPr>
            <a:r>
              <a:rPr lang="en" sz="1100">
                <a:solidFill>
                  <a:srgbClr val="1155CC"/>
                </a:solidFill>
                <a:latin typeface="Times New Roman"/>
                <a:ea typeface="Times New Roman"/>
                <a:cs typeface="Times New Roman"/>
                <a:sym typeface="Times New Roman"/>
              </a:rPr>
              <a:t>Thank you to everyone who donated goods!</a:t>
            </a:r>
            <a:endParaRPr sz="1100">
              <a:solidFill>
                <a:srgbClr val="1155CC"/>
              </a:solidFill>
              <a:latin typeface="Times New Roman"/>
              <a:ea typeface="Times New Roman"/>
              <a:cs typeface="Times New Roman"/>
              <a:sym typeface="Times New Roman"/>
            </a:endParaRPr>
          </a:p>
          <a:p>
            <a:pPr indent="0" lvl="0" marL="0" rtl="0" algn="l">
              <a:lnSpc>
                <a:spcPct val="100000"/>
              </a:lnSpc>
              <a:spcBef>
                <a:spcPts val="100"/>
              </a:spcBef>
              <a:spcAft>
                <a:spcPts val="100"/>
              </a:spcAft>
              <a:buNone/>
            </a:pPr>
            <a:r>
              <a:t/>
            </a:r>
            <a:endParaRPr sz="1100">
              <a:solidFill>
                <a:srgbClr val="000000"/>
              </a:solidFill>
              <a:latin typeface="Times New Roman"/>
              <a:ea typeface="Times New Roman"/>
              <a:cs typeface="Times New Roman"/>
              <a:sym typeface="Times New Roman"/>
            </a:endParaRPr>
          </a:p>
        </p:txBody>
      </p:sp>
      <p:pic>
        <p:nvPicPr>
          <p:cNvPr id="123" name="Google Shape;123;p21"/>
          <p:cNvPicPr preferRelativeResize="0"/>
          <p:nvPr/>
        </p:nvPicPr>
        <p:blipFill>
          <a:blip r:embed="rId3">
            <a:alphaModFix/>
          </a:blip>
          <a:stretch>
            <a:fillRect/>
          </a:stretch>
        </p:blipFill>
        <p:spPr>
          <a:xfrm>
            <a:off x="4710375" y="1818275"/>
            <a:ext cx="4433626" cy="3325225"/>
          </a:xfrm>
          <a:prstGeom prst="rect">
            <a:avLst/>
          </a:prstGeom>
          <a:noFill/>
          <a:ln>
            <a:noFill/>
          </a:ln>
        </p:spPr>
      </p:pic>
      <p:pic>
        <p:nvPicPr>
          <p:cNvPr id="124" name="Google Shape;124;p21"/>
          <p:cNvPicPr preferRelativeResize="0"/>
          <p:nvPr/>
        </p:nvPicPr>
        <p:blipFill>
          <a:blip r:embed="rId4">
            <a:alphaModFix/>
          </a:blip>
          <a:stretch>
            <a:fillRect/>
          </a:stretch>
        </p:blipFill>
        <p:spPr>
          <a:xfrm>
            <a:off x="6726150" y="273078"/>
            <a:ext cx="2259050" cy="16989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